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5" r:id="rId4"/>
    <p:sldMasterId id="2147483992" r:id="rId5"/>
    <p:sldMasterId id="2147483996" r:id="rId6"/>
    <p:sldMasterId id="2147484001" r:id="rId7"/>
    <p:sldMasterId id="2147484005" r:id="rId8"/>
    <p:sldMasterId id="2147484009" r:id="rId9"/>
  </p:sldMasterIdLst>
  <p:notesMasterIdLst>
    <p:notesMasterId r:id="rId48"/>
  </p:notesMasterIdLst>
  <p:handoutMasterIdLst>
    <p:handoutMasterId r:id="rId49"/>
  </p:handoutMasterIdLst>
  <p:sldIdLst>
    <p:sldId id="277" r:id="rId10"/>
    <p:sldId id="525" r:id="rId11"/>
    <p:sldId id="534" r:id="rId12"/>
    <p:sldId id="543" r:id="rId13"/>
    <p:sldId id="544" r:id="rId14"/>
    <p:sldId id="529" r:id="rId15"/>
    <p:sldId id="576" r:id="rId16"/>
    <p:sldId id="578" r:id="rId17"/>
    <p:sldId id="606" r:id="rId18"/>
    <p:sldId id="579" r:id="rId19"/>
    <p:sldId id="580" r:id="rId20"/>
    <p:sldId id="581" r:id="rId21"/>
    <p:sldId id="582" r:id="rId22"/>
    <p:sldId id="583" r:id="rId23"/>
    <p:sldId id="608" r:id="rId24"/>
    <p:sldId id="584" r:id="rId25"/>
    <p:sldId id="585" r:id="rId26"/>
    <p:sldId id="586" r:id="rId27"/>
    <p:sldId id="587" r:id="rId28"/>
    <p:sldId id="588" r:id="rId29"/>
    <p:sldId id="589" r:id="rId30"/>
    <p:sldId id="590" r:id="rId31"/>
    <p:sldId id="591" r:id="rId32"/>
    <p:sldId id="592" r:id="rId33"/>
    <p:sldId id="593" r:id="rId34"/>
    <p:sldId id="594" r:id="rId35"/>
    <p:sldId id="595" r:id="rId36"/>
    <p:sldId id="596" r:id="rId37"/>
    <p:sldId id="597" r:id="rId38"/>
    <p:sldId id="598" r:id="rId39"/>
    <p:sldId id="599" r:id="rId40"/>
    <p:sldId id="600" r:id="rId41"/>
    <p:sldId id="601" r:id="rId42"/>
    <p:sldId id="609" r:id="rId43"/>
    <p:sldId id="603" r:id="rId44"/>
    <p:sldId id="527" r:id="rId45"/>
    <p:sldId id="604" r:id="rId46"/>
    <p:sldId id="605" r:id="rId47"/>
  </p:sldIdLst>
  <p:sldSz cx="12192000" cy="6858000"/>
  <p:notesSz cx="6805613" cy="99441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1604044A-43CC-47BF-A4F6-612F09049F7F}">
          <p14:sldIdLst>
            <p14:sldId id="277"/>
          </p14:sldIdLst>
        </p14:section>
        <p14:section name="Identité du CNAS" id="{AD89D481-46C0-4B13-82C1-42EC724880E0}">
          <p14:sldIdLst>
            <p14:sldId id="525"/>
            <p14:sldId id="534"/>
            <p14:sldId id="543"/>
            <p14:sldId id="544"/>
          </p14:sldIdLst>
        </p14:section>
        <p14:section name="L'offre du CNAS" id="{843DED90-4765-4857-ADC1-D6EC08728E07}">
          <p14:sldIdLst>
            <p14:sldId id="529"/>
            <p14:sldId id="576"/>
            <p14:sldId id="578"/>
            <p14:sldId id="606"/>
            <p14:sldId id="579"/>
            <p14:sldId id="580"/>
            <p14:sldId id="581"/>
            <p14:sldId id="582"/>
            <p14:sldId id="583"/>
            <p14:sldId id="608"/>
            <p14:sldId id="584"/>
            <p14:sldId id="585"/>
            <p14:sldId id="586"/>
            <p14:sldId id="587"/>
            <p14:sldId id="588"/>
            <p14:sldId id="589"/>
            <p14:sldId id="590"/>
            <p14:sldId id="591"/>
            <p14:sldId id="592"/>
            <p14:sldId id="593"/>
            <p14:sldId id="594"/>
            <p14:sldId id="595"/>
            <p14:sldId id="596"/>
            <p14:sldId id="597"/>
            <p14:sldId id="598"/>
            <p14:sldId id="599"/>
            <p14:sldId id="600"/>
            <p14:sldId id="601"/>
            <p14:sldId id="609"/>
            <p14:sldId id="603"/>
          </p14:sldIdLst>
        </p14:section>
        <p14:section name="Le CNAS à votre service" id="{6DF1A800-B71C-43FF-9787-0392AC03FEA0}">
          <p14:sldIdLst>
            <p14:sldId id="527"/>
            <p14:sldId id="604"/>
            <p14:sldId id="6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318" userDrawn="1">
          <p15:clr>
            <a:srgbClr val="A4A3A4"/>
          </p15:clr>
        </p15:guide>
        <p15:guide id="3" orient="horz" pos="550" userDrawn="1">
          <p15:clr>
            <a:srgbClr val="A4A3A4"/>
          </p15:clr>
        </p15:guide>
        <p15:guide id="4" orient="horz" pos="1548" userDrawn="1">
          <p15:clr>
            <a:srgbClr val="A4A3A4"/>
          </p15:clr>
        </p15:guide>
        <p15:guide id="5" pos="4951" userDrawn="1">
          <p15:clr>
            <a:srgbClr val="A4A3A4"/>
          </p15:clr>
        </p15:guide>
        <p15:guide id="6" pos="6267" userDrawn="1">
          <p15:clr>
            <a:srgbClr val="A4A3A4"/>
          </p15:clr>
        </p15:guide>
        <p15:guide id="7" orient="horz" pos="4088" userDrawn="1">
          <p15:clr>
            <a:srgbClr val="A4A3A4"/>
          </p15:clr>
        </p15:guide>
        <p15:guide id="8" pos="16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C391"/>
    <a:srgbClr val="FF9BB4"/>
    <a:srgbClr val="FF7D69"/>
    <a:srgbClr val="000083"/>
    <a:srgbClr val="FF422B"/>
    <a:srgbClr val="FFE164"/>
    <a:srgbClr val="FFA500"/>
    <a:srgbClr val="9182C3"/>
    <a:srgbClr val="505069"/>
    <a:srgbClr val="5FC3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57" autoAdjust="0"/>
  </p:normalViewPr>
  <p:slideViewPr>
    <p:cSldViewPr snapToGrid="0" showGuides="1">
      <p:cViewPr varScale="1">
        <p:scale>
          <a:sx n="117" d="100"/>
          <a:sy n="117" d="100"/>
        </p:scale>
        <p:origin x="162" y="126"/>
      </p:cViewPr>
      <p:guideLst>
        <p:guide orient="horz" pos="2137"/>
        <p:guide pos="3318"/>
        <p:guide orient="horz" pos="550"/>
        <p:guide orient="horz" pos="1548"/>
        <p:guide pos="4951"/>
        <p:guide pos="6267"/>
        <p:guide orient="horz" pos="4088"/>
        <p:guide pos="16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 showGuides="1">
      <p:cViewPr varScale="1">
        <p:scale>
          <a:sx n="67" d="100"/>
          <a:sy n="67" d="100"/>
        </p:scale>
        <p:origin x="2748" y="84"/>
      </p:cViewPr>
      <p:guideLst>
        <p:guide orient="horz" pos="3133"/>
        <p:guide pos="2144"/>
      </p:guideLst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452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A6120-11C4-4FCA-8105-6A2377FDD81C}" type="datetimeFigureOut">
              <a:rPr lang="fr-FR" smtClean="0"/>
              <a:t>20/03/2024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9445626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452" y="9445626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D74C3-468F-4ED0-BA15-071B23DF65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5448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9099" cy="4989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89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CBF69-49D1-4AC9-B18C-B28072D56A88}" type="datetimeFigureOut">
              <a:rPr lang="fr-FR" smtClean="0"/>
              <a:t>20/03/2024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85599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45171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1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E162D1-F012-406A-BAEF-713E9D55FF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70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162D1-F012-406A-BAEF-713E9D55FF32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5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162D1-F012-406A-BAEF-713E9D55FF32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04269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162D1-F012-406A-BAEF-713E9D55FF32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951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162D1-F012-406A-BAEF-713E9D55FF32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922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162D1-F012-406A-BAEF-713E9D55FF32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6222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162D1-F012-406A-BAEF-713E9D55FF32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7653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162D1-F012-406A-BAEF-713E9D55FF32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186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162D1-F012-406A-BAEF-713E9D55FF32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342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162D1-F012-406A-BAEF-713E9D55FF32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537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162D1-F012-406A-BAEF-713E9D55FF32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077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162D1-F012-406A-BAEF-713E9D55FF32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590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8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- Chlorophy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que 21">
            <a:extLst>
              <a:ext uri="{FF2B5EF4-FFF2-40B4-BE49-F238E27FC236}">
                <a16:creationId xmlns:a16="http://schemas.microsoft.com/office/drawing/2014/main" id="{0F22457C-5306-8C85-3AAD-35B89DB2DC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596501" y="4338588"/>
            <a:ext cx="4738620" cy="1992429"/>
          </a:xfrm>
          <a:prstGeom prst="rect">
            <a:avLst/>
          </a:prstGeom>
        </p:spPr>
      </p:pic>
      <p:pic>
        <p:nvPicPr>
          <p:cNvPr id="24" name="Graphique 23">
            <a:extLst>
              <a:ext uri="{FF2B5EF4-FFF2-40B4-BE49-F238E27FC236}">
                <a16:creationId xmlns:a16="http://schemas.microsoft.com/office/drawing/2014/main" id="{0480D91E-BC46-46E0-D906-37937BAE2E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659820" y="-1398612"/>
            <a:ext cx="6557199" cy="409128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FE1B3B0-C8E0-4D8D-8677-337EFB38B0B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53" y="515771"/>
            <a:ext cx="2130353" cy="93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05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nage - Rain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ABC71614-8457-7756-4F60-6BE32F4FF3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" y="2703341"/>
            <a:ext cx="4271545" cy="427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33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00">
          <p15:clr>
            <a:srgbClr val="FBAE40"/>
          </p15:clr>
        </p15:guide>
        <p15:guide id="2" pos="33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nage - Océ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que 23">
            <a:extLst>
              <a:ext uri="{FF2B5EF4-FFF2-40B4-BE49-F238E27FC236}">
                <a16:creationId xmlns:a16="http://schemas.microsoft.com/office/drawing/2014/main" id="{72A6A288-D337-4A1D-BB36-C1B5B8AF2E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2703341"/>
            <a:ext cx="4273825" cy="427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35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00">
          <p15:clr>
            <a:srgbClr val="FBAE40"/>
          </p15:clr>
        </p15:guide>
        <p15:guide id="2" pos="336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5DDE5D2F-F1A3-E391-8C01-5ADC8A0C6539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64C3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FA7F42-BDC0-C3F0-E445-88A695FB5A92}"/>
              </a:ext>
            </a:extLst>
          </p:cNvPr>
          <p:cNvSpPr/>
          <p:nvPr userDrawn="1"/>
        </p:nvSpPr>
        <p:spPr>
          <a:xfrm rot="287565">
            <a:off x="1522666" y="4987014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CE8B09-73FC-33E2-E3B3-0FF99A0A16C8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BA57CD2-2055-058F-2901-F6AC47B648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2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36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24CFAA50-3AC1-097E-7FBD-ED183BB0A795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C8D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47F56C-EEB1-0F1A-3024-832677358D53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C16CE8-5013-E230-88AB-4C2EB2E872B8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603C030A-3E8F-0109-2612-94D503B497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2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50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49FC07D5-7B4E-9A5A-732D-CDC742538BB1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5FC3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733229-E475-7815-61A3-1A8E6AC8092C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BC0549-D47C-6763-2D19-BD15E9E56971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18FE2E23-CB2C-3EA7-6117-421B34E1D4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3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38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49FC07D5-7B4E-9A5A-732D-CDC742538BB1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91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733229-E475-7815-61A3-1A8E6AC8092C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BC0549-D47C-6763-2D19-BD15E9E56971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18FE2E23-CB2C-3EA7-6117-421B34E1D4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3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18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49FC07D5-7B4E-9A5A-732D-CDC742538BB1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5050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733229-E475-7815-61A3-1A8E6AC8092C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BC0549-D47C-6763-2D19-BD15E9E56971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18FE2E23-CB2C-3EA7-6117-421B34E1D4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3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74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49FC07D5-7B4E-9A5A-732D-CDC742538BB1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FFE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733229-E475-7815-61A3-1A8E6AC8092C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BC0549-D47C-6763-2D19-BD15E9E56971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18FE2E23-CB2C-3EA7-6117-421B34E1D4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3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6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ercle - Rain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que 7">
            <a:extLst>
              <a:ext uri="{FF2B5EF4-FFF2-40B4-BE49-F238E27FC236}">
                <a16:creationId xmlns:a16="http://schemas.microsoft.com/office/drawing/2014/main" id="{64A0C736-B70C-F384-2618-09E2ED0992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06793" y="1012892"/>
            <a:ext cx="4846245" cy="483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94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ercle - Chlorophy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que 6">
            <a:extLst>
              <a:ext uri="{FF2B5EF4-FFF2-40B4-BE49-F238E27FC236}">
                <a16:creationId xmlns:a16="http://schemas.microsoft.com/office/drawing/2014/main" id="{48A810EB-451C-CC79-250C-46CD775E35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06793" y="1023468"/>
            <a:ext cx="4846245" cy="483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08377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- Mandar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que 11">
            <a:extLst>
              <a:ext uri="{FF2B5EF4-FFF2-40B4-BE49-F238E27FC236}">
                <a16:creationId xmlns:a16="http://schemas.microsoft.com/office/drawing/2014/main" id="{A2538FD9-1FF0-743A-7FB6-38F748775E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598414" y="4359340"/>
            <a:ext cx="4738620" cy="1992429"/>
          </a:xfrm>
          <a:prstGeom prst="rect">
            <a:avLst/>
          </a:prstGeom>
        </p:spPr>
      </p:pic>
      <p:pic>
        <p:nvPicPr>
          <p:cNvPr id="14" name="Graphique 13">
            <a:extLst>
              <a:ext uri="{FF2B5EF4-FFF2-40B4-BE49-F238E27FC236}">
                <a16:creationId xmlns:a16="http://schemas.microsoft.com/office/drawing/2014/main" id="{47FB1575-5902-7CC3-7679-39A3276C92F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659820" y="-1398612"/>
            <a:ext cx="6557199" cy="40912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004823E-8ACC-52C9-7F47-99B3DDE37E2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53" y="515771"/>
            <a:ext cx="2130353" cy="93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868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cle - Chlorophy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que 6">
            <a:extLst>
              <a:ext uri="{FF2B5EF4-FFF2-40B4-BE49-F238E27FC236}">
                <a16:creationId xmlns:a16="http://schemas.microsoft.com/office/drawing/2014/main" id="{48A810EB-451C-CC79-250C-46CD775E35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06793" y="1023468"/>
            <a:ext cx="4846245" cy="483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134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cle - Rain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que 7">
            <a:extLst>
              <a:ext uri="{FF2B5EF4-FFF2-40B4-BE49-F238E27FC236}">
                <a16:creationId xmlns:a16="http://schemas.microsoft.com/office/drawing/2014/main" id="{64A0C736-B70C-F384-2618-09E2ED0992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06793" y="1012892"/>
            <a:ext cx="4846245" cy="483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972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cle - Océ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AEFD8546-63AD-EE30-B063-6F1A0B0A7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06779" y="1023468"/>
            <a:ext cx="4846232" cy="483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55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cle - Rain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61343F-3A32-5974-141B-C5EFC656D3BD}"/>
              </a:ext>
            </a:extLst>
          </p:cNvPr>
          <p:cNvSpPr/>
          <p:nvPr userDrawn="1"/>
        </p:nvSpPr>
        <p:spPr>
          <a:xfrm rot="16200000">
            <a:off x="5583894" y="-5650561"/>
            <a:ext cx="1024214" cy="12192000"/>
          </a:xfrm>
          <a:prstGeom prst="rect">
            <a:avLst/>
          </a:prstGeom>
          <a:solidFill>
            <a:srgbClr val="C8D72D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D990B09-AF9C-0840-2D80-1D4536A5E5E4}"/>
              </a:ext>
            </a:extLst>
          </p:cNvPr>
          <p:cNvGrpSpPr/>
          <p:nvPr userDrawn="1"/>
        </p:nvGrpSpPr>
        <p:grpSpPr>
          <a:xfrm>
            <a:off x="-660400" y="-998336"/>
            <a:ext cx="2570952" cy="1842715"/>
            <a:chOff x="-1127885" y="1021071"/>
            <a:chExt cx="4989636" cy="3586677"/>
          </a:xfrm>
        </p:grpSpPr>
        <p:pic>
          <p:nvPicPr>
            <p:cNvPr id="4" name="Graphique 3">
              <a:extLst>
                <a:ext uri="{FF2B5EF4-FFF2-40B4-BE49-F238E27FC236}">
                  <a16:creationId xmlns:a16="http://schemas.microsoft.com/office/drawing/2014/main" id="{76151CDD-5FF2-1931-C2FD-6763FFE2C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5" name="Arc 4">
              <a:extLst>
                <a:ext uri="{FF2B5EF4-FFF2-40B4-BE49-F238E27FC236}">
                  <a16:creationId xmlns:a16="http://schemas.microsoft.com/office/drawing/2014/main" id="{35A9830E-D006-0086-CA39-34E09B673160}"/>
                </a:ext>
              </a:extLst>
            </p:cNvPr>
            <p:cNvSpPr/>
            <p:nvPr/>
          </p:nvSpPr>
          <p:spPr>
            <a:xfrm rot="8426848">
              <a:off x="-1127885" y="1021071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F7D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</p:spTree>
    <p:extLst>
      <p:ext uri="{BB962C8B-B14F-4D97-AF65-F5344CB8AC3E}">
        <p14:creationId xmlns:p14="http://schemas.microsoft.com/office/powerpoint/2010/main" val="2741709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cle - Océ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3E29170-3B8A-DC92-73C9-9ADE9AF3F816}"/>
              </a:ext>
            </a:extLst>
          </p:cNvPr>
          <p:cNvSpPr/>
          <p:nvPr userDrawn="1"/>
        </p:nvSpPr>
        <p:spPr>
          <a:xfrm rot="16200000">
            <a:off x="5583894" y="-5619987"/>
            <a:ext cx="1024214" cy="12192000"/>
          </a:xfrm>
          <a:prstGeom prst="rect">
            <a:avLst/>
          </a:prstGeom>
          <a:solidFill>
            <a:srgbClr val="63C48F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1823E2D-B7C4-1D1D-F814-C0B1554D8B14}"/>
              </a:ext>
            </a:extLst>
          </p:cNvPr>
          <p:cNvGrpSpPr/>
          <p:nvPr userDrawn="1"/>
        </p:nvGrpSpPr>
        <p:grpSpPr>
          <a:xfrm>
            <a:off x="-660400" y="-967762"/>
            <a:ext cx="2570952" cy="1842715"/>
            <a:chOff x="-1127885" y="1021071"/>
            <a:chExt cx="4989636" cy="3586677"/>
          </a:xfrm>
        </p:grpSpPr>
        <p:pic>
          <p:nvPicPr>
            <p:cNvPr id="5" name="Graphique 4">
              <a:extLst>
                <a:ext uri="{FF2B5EF4-FFF2-40B4-BE49-F238E27FC236}">
                  <a16:creationId xmlns:a16="http://schemas.microsoft.com/office/drawing/2014/main" id="{C09F2056-05E2-09CF-CF2D-522FB8FAD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6" name="Arc 5">
              <a:extLst>
                <a:ext uri="{FF2B5EF4-FFF2-40B4-BE49-F238E27FC236}">
                  <a16:creationId xmlns:a16="http://schemas.microsoft.com/office/drawing/2014/main" id="{B9B128A7-6B3F-8AF4-6217-66DBBC306901}"/>
                </a:ext>
              </a:extLst>
            </p:cNvPr>
            <p:cNvSpPr/>
            <p:nvPr/>
          </p:nvSpPr>
          <p:spPr>
            <a:xfrm rot="8426848">
              <a:off x="-1127885" y="1021071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F9B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</p:spTree>
    <p:extLst>
      <p:ext uri="{BB962C8B-B14F-4D97-AF65-F5344CB8AC3E}">
        <p14:creationId xmlns:p14="http://schemas.microsoft.com/office/powerpoint/2010/main" val="31145012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E3B428-F7BE-5E29-0A40-736F16C497A4}"/>
              </a:ext>
            </a:extLst>
          </p:cNvPr>
          <p:cNvSpPr/>
          <p:nvPr userDrawn="1"/>
        </p:nvSpPr>
        <p:spPr>
          <a:xfrm rot="16200000">
            <a:off x="5583894" y="-5619987"/>
            <a:ext cx="1024214" cy="12192000"/>
          </a:xfrm>
          <a:prstGeom prst="rect">
            <a:avLst/>
          </a:prstGeom>
          <a:solidFill>
            <a:srgbClr val="5FC3EB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134C107-D99F-B0D6-BF5F-FC34EA122A62}"/>
              </a:ext>
            </a:extLst>
          </p:cNvPr>
          <p:cNvGrpSpPr/>
          <p:nvPr userDrawn="1"/>
        </p:nvGrpSpPr>
        <p:grpSpPr>
          <a:xfrm>
            <a:off x="-660400" y="-967762"/>
            <a:ext cx="2570952" cy="1842715"/>
            <a:chOff x="-1127885" y="1021071"/>
            <a:chExt cx="4989636" cy="3586677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8AB3B971-640C-89A1-0D06-7568AA343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F866C3B6-37BE-8867-8983-9D39D9FBA411}"/>
                </a:ext>
              </a:extLst>
            </p:cNvPr>
            <p:cNvSpPr/>
            <p:nvPr/>
          </p:nvSpPr>
          <p:spPr>
            <a:xfrm rot="8426848">
              <a:off x="-1127885" y="1021071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3A4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</p:spTree>
    <p:extLst>
      <p:ext uri="{BB962C8B-B14F-4D97-AF65-F5344CB8AC3E}">
        <p14:creationId xmlns:p14="http://schemas.microsoft.com/office/powerpoint/2010/main" val="3784449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00">
          <p15:clr>
            <a:srgbClr val="FBAE40"/>
          </p15:clr>
        </p15:guide>
        <p15:guide id="2" pos="336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5DDE5D2F-F1A3-E391-8C01-5ADC8A0C6539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64C3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FA7F42-BDC0-C3F0-E445-88A695FB5A92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CE8B09-73FC-33E2-E3B3-0FF99A0A16C8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BA57CD2-2055-058F-2901-F6AC47B648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2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40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24CFAA50-3AC1-097E-7FBD-ED183BB0A795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C8D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47F56C-EEB1-0F1A-3024-832677358D53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C16CE8-5013-E230-88AB-4C2EB2E872B8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603C030A-3E8F-0109-2612-94D503B497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2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7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49FC07D5-7B4E-9A5A-732D-CDC742538BB1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5FC3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733229-E475-7815-61A3-1A8E6AC8092C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BC0549-D47C-6763-2D19-BD15E9E56971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18FE2E23-CB2C-3EA7-6117-421B34E1D4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3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7778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771E213-2ACD-0E4D-A5F4-68DB8137B21B}"/>
              </a:ext>
            </a:extLst>
          </p:cNvPr>
          <p:cNvCxnSpPr>
            <a:cxnSpLocks/>
          </p:cNvCxnSpPr>
          <p:nvPr userDrawn="1"/>
        </p:nvCxnSpPr>
        <p:spPr>
          <a:xfrm>
            <a:off x="1751965" y="9926"/>
            <a:ext cx="0" cy="6838148"/>
          </a:xfrm>
          <a:prstGeom prst="line">
            <a:avLst/>
          </a:prstGeom>
          <a:ln w="57150">
            <a:solidFill>
              <a:srgbClr val="64C3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76AE5CBD-DA72-974D-62CC-EF07E5E0D853}"/>
              </a:ext>
            </a:extLst>
          </p:cNvPr>
          <p:cNvGrpSpPr/>
          <p:nvPr userDrawn="1"/>
        </p:nvGrpSpPr>
        <p:grpSpPr>
          <a:xfrm rot="20407339" flipH="1" flipV="1">
            <a:off x="9965678" y="173142"/>
            <a:ext cx="3437681" cy="2463938"/>
            <a:chOff x="-1127884" y="1021073"/>
            <a:chExt cx="4989636" cy="3586675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CFC33AC8-197C-99F3-8D75-9B17210F6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531C083E-E2D1-3DA2-26A1-55E49ACEA153}"/>
                </a:ext>
              </a:extLst>
            </p:cNvPr>
            <p:cNvSpPr/>
            <p:nvPr/>
          </p:nvSpPr>
          <p:spPr>
            <a:xfrm rot="8426848">
              <a:off x="-1127884" y="1021073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F9B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DD96323-9C79-AD75-A2D6-5BE44BDA20CA}"/>
              </a:ext>
            </a:extLst>
          </p:cNvPr>
          <p:cNvSpPr/>
          <p:nvPr userDrawn="1"/>
        </p:nvSpPr>
        <p:spPr>
          <a:xfrm>
            <a:off x="1747521" y="6446255"/>
            <a:ext cx="10444480" cy="415354"/>
          </a:xfrm>
          <a:prstGeom prst="rect">
            <a:avLst/>
          </a:prstGeom>
          <a:solidFill>
            <a:srgbClr val="64C3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7300" lvl="8"/>
            <a:r>
              <a:rPr lang="fr-FR" sz="2393" b="1">
                <a:latin typeface="Poppins" panose="00000500000000000000" pitchFamily="2" charset="0"/>
                <a:cs typeface="Poppins" panose="00000500000000000000" pitchFamily="2" charset="0"/>
              </a:rPr>
              <a:t>cnas.fr 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FF82DA-7337-838C-B725-B63B81A4E3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69" y="6520731"/>
            <a:ext cx="216877" cy="216249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A7F7542B-90D5-2AFB-3B24-66DA4D4EB08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008" y="6521780"/>
            <a:ext cx="252000" cy="21415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87409E9-5D3C-44C1-55DF-54059A4D9A1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039" y="6520733"/>
            <a:ext cx="216872" cy="21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917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- Pouss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13">
            <a:extLst>
              <a:ext uri="{FF2B5EF4-FFF2-40B4-BE49-F238E27FC236}">
                <a16:creationId xmlns:a16="http://schemas.microsoft.com/office/drawing/2014/main" id="{32EB0153-CBBB-E97D-1A68-B56BBDF2D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596503" y="4328720"/>
            <a:ext cx="4738622" cy="1992429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328023FF-CBF2-CEFB-7548-C107321918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659820" y="-1398612"/>
            <a:ext cx="6557199" cy="409128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EF5C00F-86FE-14E4-6C89-06CA669FB81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53" y="515771"/>
            <a:ext cx="2130353" cy="93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60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00">
          <p15:clr>
            <a:srgbClr val="FBAE40"/>
          </p15:clr>
        </p15:guide>
        <p15:guide id="2" pos="336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4E56B06-AF3D-C16E-EA0D-E66D518CD99E}"/>
              </a:ext>
            </a:extLst>
          </p:cNvPr>
          <p:cNvCxnSpPr>
            <a:cxnSpLocks/>
          </p:cNvCxnSpPr>
          <p:nvPr userDrawn="1"/>
        </p:nvCxnSpPr>
        <p:spPr>
          <a:xfrm>
            <a:off x="1751965" y="9926"/>
            <a:ext cx="0" cy="6838148"/>
          </a:xfrm>
          <a:prstGeom prst="line">
            <a:avLst/>
          </a:prstGeom>
          <a:ln w="57150">
            <a:solidFill>
              <a:srgbClr val="C8D7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1307410-765D-12F6-5AD0-30BCFB3F23AD}"/>
              </a:ext>
            </a:extLst>
          </p:cNvPr>
          <p:cNvSpPr/>
          <p:nvPr userDrawn="1"/>
        </p:nvSpPr>
        <p:spPr>
          <a:xfrm>
            <a:off x="1747521" y="6443548"/>
            <a:ext cx="10444480" cy="415354"/>
          </a:xfrm>
          <a:prstGeom prst="rect">
            <a:avLst/>
          </a:prstGeom>
          <a:solidFill>
            <a:srgbClr val="C8D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7300" lvl="8"/>
            <a:r>
              <a:rPr lang="fr-FR" sz="2393" b="1">
                <a:latin typeface="Poppins" panose="00000500000000000000" pitchFamily="2" charset="0"/>
                <a:cs typeface="Poppins" panose="00000500000000000000" pitchFamily="2" charset="0"/>
              </a:rPr>
              <a:t>cnas.fr 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D6CFB09-216D-81E2-84BF-8A51A1E93C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69" y="6520731"/>
            <a:ext cx="216877" cy="216249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2FDD4A45-811E-B8F1-CB7A-176900980E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008" y="6521780"/>
            <a:ext cx="252000" cy="21415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449F2D4-D895-5004-23DF-23670D243E3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039" y="6520733"/>
            <a:ext cx="216872" cy="216244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737A97F8-14DC-D3F6-7980-0AFC017EEEE7}"/>
              </a:ext>
            </a:extLst>
          </p:cNvPr>
          <p:cNvGrpSpPr/>
          <p:nvPr userDrawn="1"/>
        </p:nvGrpSpPr>
        <p:grpSpPr>
          <a:xfrm rot="20407339" flipH="1" flipV="1">
            <a:off x="9965678" y="173142"/>
            <a:ext cx="3437681" cy="2463938"/>
            <a:chOff x="-1127884" y="1021073"/>
            <a:chExt cx="4989636" cy="3586675"/>
          </a:xfrm>
        </p:grpSpPr>
        <p:pic>
          <p:nvPicPr>
            <p:cNvPr id="3" name="Graphique 2">
              <a:extLst>
                <a:ext uri="{FF2B5EF4-FFF2-40B4-BE49-F238E27FC236}">
                  <a16:creationId xmlns:a16="http://schemas.microsoft.com/office/drawing/2014/main" id="{B580F029-F83E-F336-9FFD-D325BC714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4" name="Arc 3">
              <a:extLst>
                <a:ext uri="{FF2B5EF4-FFF2-40B4-BE49-F238E27FC236}">
                  <a16:creationId xmlns:a16="http://schemas.microsoft.com/office/drawing/2014/main" id="{D29D2129-71D6-3DFA-636E-8A8BA1FE92BC}"/>
                </a:ext>
              </a:extLst>
            </p:cNvPr>
            <p:cNvSpPr/>
            <p:nvPr/>
          </p:nvSpPr>
          <p:spPr>
            <a:xfrm rot="8426848">
              <a:off x="-1127884" y="1021073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F7D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</p:spTree>
    <p:extLst>
      <p:ext uri="{BB962C8B-B14F-4D97-AF65-F5344CB8AC3E}">
        <p14:creationId xmlns:p14="http://schemas.microsoft.com/office/powerpoint/2010/main" val="30397300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D8B5BFD-5090-095F-7825-4CB48A767533}"/>
              </a:ext>
            </a:extLst>
          </p:cNvPr>
          <p:cNvCxnSpPr>
            <a:cxnSpLocks/>
          </p:cNvCxnSpPr>
          <p:nvPr userDrawn="1"/>
        </p:nvCxnSpPr>
        <p:spPr>
          <a:xfrm>
            <a:off x="1751965" y="9926"/>
            <a:ext cx="0" cy="6838148"/>
          </a:xfrm>
          <a:prstGeom prst="line">
            <a:avLst/>
          </a:prstGeom>
          <a:ln w="57150">
            <a:solidFill>
              <a:srgbClr val="5FC3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F22304E2-D7E2-0A06-A002-F4FCDE8D205E}"/>
              </a:ext>
            </a:extLst>
          </p:cNvPr>
          <p:cNvGrpSpPr/>
          <p:nvPr userDrawn="1"/>
        </p:nvGrpSpPr>
        <p:grpSpPr>
          <a:xfrm rot="20407339" flipH="1" flipV="1">
            <a:off x="9965678" y="173143"/>
            <a:ext cx="3437681" cy="2463938"/>
            <a:chOff x="-1127884" y="1021073"/>
            <a:chExt cx="4989636" cy="3586675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5DCFA36B-BB7C-A9EE-C76A-9182B2DD0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682BD5EE-BD85-8850-3995-54BADEBACF35}"/>
                </a:ext>
              </a:extLst>
            </p:cNvPr>
            <p:cNvSpPr/>
            <p:nvPr/>
          </p:nvSpPr>
          <p:spPr>
            <a:xfrm rot="8426848">
              <a:off x="-1127884" y="1021073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3A4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9C6D3C9-B7D3-FE85-D02A-80ABB46A6930}"/>
              </a:ext>
            </a:extLst>
          </p:cNvPr>
          <p:cNvSpPr/>
          <p:nvPr userDrawn="1"/>
        </p:nvSpPr>
        <p:spPr>
          <a:xfrm>
            <a:off x="1747521" y="6443548"/>
            <a:ext cx="10444480" cy="415354"/>
          </a:xfrm>
          <a:prstGeom prst="rect">
            <a:avLst/>
          </a:prstGeom>
          <a:solidFill>
            <a:srgbClr val="5FC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7300" lvl="8"/>
            <a:r>
              <a:rPr lang="fr-FR" sz="2393" b="1">
                <a:latin typeface="Poppins" panose="00000500000000000000" pitchFamily="2" charset="0"/>
                <a:cs typeface="Poppins" panose="00000500000000000000" pitchFamily="2" charset="0"/>
              </a:rPr>
              <a:t>cnas.fr 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28B9F31-55B9-C4F1-0264-32A3FD8B32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69" y="6520731"/>
            <a:ext cx="216877" cy="216249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D74FEE2A-138B-6596-57FB-FEF3343E96C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008" y="6521780"/>
            <a:ext cx="252000" cy="21415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1153D42-75C0-A54A-D16A-B48AA21A040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039" y="6520733"/>
            <a:ext cx="216872" cy="21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804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- Chlorophy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que 21">
            <a:extLst>
              <a:ext uri="{FF2B5EF4-FFF2-40B4-BE49-F238E27FC236}">
                <a16:creationId xmlns:a16="http://schemas.microsoft.com/office/drawing/2014/main" id="{0F22457C-5306-8C85-3AAD-35B89DB2DC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596501" y="4338588"/>
            <a:ext cx="4738620" cy="1992429"/>
          </a:xfrm>
          <a:prstGeom prst="rect">
            <a:avLst/>
          </a:prstGeom>
        </p:spPr>
      </p:pic>
      <p:pic>
        <p:nvPicPr>
          <p:cNvPr id="24" name="Graphique 23">
            <a:extLst>
              <a:ext uri="{FF2B5EF4-FFF2-40B4-BE49-F238E27FC236}">
                <a16:creationId xmlns:a16="http://schemas.microsoft.com/office/drawing/2014/main" id="{0480D91E-BC46-46E0-D906-37937BAE2E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659820" y="-1398612"/>
            <a:ext cx="6557199" cy="409128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FE1B3B0-C8E0-4D8D-8677-337EFB38B0B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53" y="515771"/>
            <a:ext cx="2130353" cy="93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653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- Mandar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que 11">
            <a:extLst>
              <a:ext uri="{FF2B5EF4-FFF2-40B4-BE49-F238E27FC236}">
                <a16:creationId xmlns:a16="http://schemas.microsoft.com/office/drawing/2014/main" id="{A2538FD9-1FF0-743A-7FB6-38F748775E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598414" y="4359340"/>
            <a:ext cx="4738620" cy="1992429"/>
          </a:xfrm>
          <a:prstGeom prst="rect">
            <a:avLst/>
          </a:prstGeom>
        </p:spPr>
      </p:pic>
      <p:pic>
        <p:nvPicPr>
          <p:cNvPr id="14" name="Graphique 13">
            <a:extLst>
              <a:ext uri="{FF2B5EF4-FFF2-40B4-BE49-F238E27FC236}">
                <a16:creationId xmlns:a16="http://schemas.microsoft.com/office/drawing/2014/main" id="{47FB1575-5902-7CC3-7679-39A3276C92F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659820" y="-1398612"/>
            <a:ext cx="6557199" cy="40912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004823E-8ACC-52C9-7F47-99B3DDE37E2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53" y="515771"/>
            <a:ext cx="2130353" cy="93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7890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- Pouss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13">
            <a:extLst>
              <a:ext uri="{FF2B5EF4-FFF2-40B4-BE49-F238E27FC236}">
                <a16:creationId xmlns:a16="http://schemas.microsoft.com/office/drawing/2014/main" id="{32EB0153-CBBB-E97D-1A68-B56BBDF2D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596503" y="4328720"/>
            <a:ext cx="4738622" cy="1992429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328023FF-CBF2-CEFB-7548-C107321918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659820" y="-1398612"/>
            <a:ext cx="6557199" cy="409128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EF5C00F-86FE-14E4-6C89-06CA669FB81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53" y="515771"/>
            <a:ext cx="2130353" cy="93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3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00">
          <p15:clr>
            <a:srgbClr val="FBAE40"/>
          </p15:clr>
        </p15:guide>
        <p15:guide id="2" pos="3368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nage - Chlorophy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que 15">
            <a:extLst>
              <a:ext uri="{FF2B5EF4-FFF2-40B4-BE49-F238E27FC236}">
                <a16:creationId xmlns:a16="http://schemas.microsoft.com/office/drawing/2014/main" id="{511CB41C-A302-A948-3EB4-2D3D2256CA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2703342"/>
            <a:ext cx="4271544" cy="427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11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00">
          <p15:clr>
            <a:srgbClr val="FBAE40"/>
          </p15:clr>
        </p15:guide>
        <p15:guide id="2" pos="3368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nage - Rain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ABC71614-8457-7756-4F60-6BE32F4FF3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" y="2703341"/>
            <a:ext cx="4271545" cy="427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98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00">
          <p15:clr>
            <a:srgbClr val="FBAE40"/>
          </p15:clr>
        </p15:guide>
        <p15:guide id="2" pos="3368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nage - Océ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que 23">
            <a:extLst>
              <a:ext uri="{FF2B5EF4-FFF2-40B4-BE49-F238E27FC236}">
                <a16:creationId xmlns:a16="http://schemas.microsoft.com/office/drawing/2014/main" id="{72A6A288-D337-4A1D-BB36-C1B5B8AF2E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2703341"/>
            <a:ext cx="4273825" cy="427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60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00">
          <p15:clr>
            <a:srgbClr val="FBAE40"/>
          </p15:clr>
        </p15:guide>
        <p15:guide id="2" pos="336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cle - Chlorophy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que 6">
            <a:extLst>
              <a:ext uri="{FF2B5EF4-FFF2-40B4-BE49-F238E27FC236}">
                <a16:creationId xmlns:a16="http://schemas.microsoft.com/office/drawing/2014/main" id="{48A810EB-451C-CC79-250C-46CD775E35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06793" y="1023468"/>
            <a:ext cx="4846245" cy="483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66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6">
          <p15:clr>
            <a:srgbClr val="FBAE40"/>
          </p15:clr>
        </p15:guide>
        <p15:guide id="2" pos="2393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cle - Rain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que 7">
            <a:extLst>
              <a:ext uri="{FF2B5EF4-FFF2-40B4-BE49-F238E27FC236}">
                <a16:creationId xmlns:a16="http://schemas.microsoft.com/office/drawing/2014/main" id="{64A0C736-B70C-F384-2618-09E2ED0992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06793" y="1012892"/>
            <a:ext cx="4846245" cy="483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9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- Pouss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13">
            <a:extLst>
              <a:ext uri="{FF2B5EF4-FFF2-40B4-BE49-F238E27FC236}">
                <a16:creationId xmlns:a16="http://schemas.microsoft.com/office/drawing/2014/main" id="{32EB0153-CBBB-E97D-1A68-B56BBDF2D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596503" y="4328720"/>
            <a:ext cx="4738622" cy="199242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EF5C00F-86FE-14E4-6C89-06CA669FB8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53" y="515771"/>
            <a:ext cx="2130353" cy="93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753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00">
          <p15:clr>
            <a:srgbClr val="FBAE40"/>
          </p15:clr>
        </p15:guide>
        <p15:guide id="2" pos="336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cle - Océ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AEFD8546-63AD-EE30-B063-6F1A0B0A7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06779" y="1023468"/>
            <a:ext cx="4846232" cy="483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339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ercle - Océ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AEFD8546-63AD-EE30-B063-6F1A0B0A7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06779" y="1023468"/>
            <a:ext cx="4846232" cy="483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801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ercle - Océ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AEFD8546-63AD-EE30-B063-6F1A0B0A7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06779" y="1023468"/>
            <a:ext cx="4846232" cy="483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146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ercle - Océ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AEFD8546-63AD-EE30-B063-6F1A0B0A7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06779" y="1023468"/>
            <a:ext cx="4846232" cy="483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911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ercle - Rain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61343F-3A32-5974-141B-C5EFC656D3BD}"/>
              </a:ext>
            </a:extLst>
          </p:cNvPr>
          <p:cNvSpPr/>
          <p:nvPr userDrawn="1"/>
        </p:nvSpPr>
        <p:spPr>
          <a:xfrm rot="16200000">
            <a:off x="5583894" y="-5650561"/>
            <a:ext cx="1024214" cy="12192000"/>
          </a:xfrm>
          <a:prstGeom prst="rect">
            <a:avLst/>
          </a:prstGeom>
          <a:solidFill>
            <a:srgbClr val="C8D72D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D990B09-AF9C-0840-2D80-1D4536A5E5E4}"/>
              </a:ext>
            </a:extLst>
          </p:cNvPr>
          <p:cNvGrpSpPr/>
          <p:nvPr userDrawn="1"/>
        </p:nvGrpSpPr>
        <p:grpSpPr>
          <a:xfrm>
            <a:off x="-660400" y="-998336"/>
            <a:ext cx="2570952" cy="1842715"/>
            <a:chOff x="-1127885" y="1021071"/>
            <a:chExt cx="4989636" cy="3586677"/>
          </a:xfrm>
        </p:grpSpPr>
        <p:pic>
          <p:nvPicPr>
            <p:cNvPr id="4" name="Graphique 3">
              <a:extLst>
                <a:ext uri="{FF2B5EF4-FFF2-40B4-BE49-F238E27FC236}">
                  <a16:creationId xmlns:a16="http://schemas.microsoft.com/office/drawing/2014/main" id="{76151CDD-5FF2-1931-C2FD-6763FFE2C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5" name="Arc 4">
              <a:extLst>
                <a:ext uri="{FF2B5EF4-FFF2-40B4-BE49-F238E27FC236}">
                  <a16:creationId xmlns:a16="http://schemas.microsoft.com/office/drawing/2014/main" id="{35A9830E-D006-0086-CA39-34E09B673160}"/>
                </a:ext>
              </a:extLst>
            </p:cNvPr>
            <p:cNvSpPr/>
            <p:nvPr/>
          </p:nvSpPr>
          <p:spPr>
            <a:xfrm rot="8426848">
              <a:off x="-1127885" y="1021071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F7D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</p:spTree>
    <p:extLst>
      <p:ext uri="{BB962C8B-B14F-4D97-AF65-F5344CB8AC3E}">
        <p14:creationId xmlns:p14="http://schemas.microsoft.com/office/powerpoint/2010/main" val="491753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ercle - Rain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61343F-3A32-5974-141B-C5EFC656D3BD}"/>
              </a:ext>
            </a:extLst>
          </p:cNvPr>
          <p:cNvSpPr/>
          <p:nvPr userDrawn="1"/>
        </p:nvSpPr>
        <p:spPr>
          <a:xfrm rot="16200000">
            <a:off x="5583894" y="-5650561"/>
            <a:ext cx="1024214" cy="12192000"/>
          </a:xfrm>
          <a:prstGeom prst="rect">
            <a:avLst/>
          </a:prstGeom>
          <a:solidFill>
            <a:srgbClr val="FF7D69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D990B09-AF9C-0840-2D80-1D4536A5E5E4}"/>
              </a:ext>
            </a:extLst>
          </p:cNvPr>
          <p:cNvGrpSpPr/>
          <p:nvPr userDrawn="1"/>
        </p:nvGrpSpPr>
        <p:grpSpPr>
          <a:xfrm>
            <a:off x="-660400" y="-998336"/>
            <a:ext cx="2570952" cy="1842715"/>
            <a:chOff x="-1127885" y="1021071"/>
            <a:chExt cx="4989636" cy="3586677"/>
          </a:xfrm>
        </p:grpSpPr>
        <p:pic>
          <p:nvPicPr>
            <p:cNvPr id="4" name="Graphique 3">
              <a:extLst>
                <a:ext uri="{FF2B5EF4-FFF2-40B4-BE49-F238E27FC236}">
                  <a16:creationId xmlns:a16="http://schemas.microsoft.com/office/drawing/2014/main" id="{76151CDD-5FF2-1931-C2FD-6763FFE2C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5" name="Arc 4">
              <a:extLst>
                <a:ext uri="{FF2B5EF4-FFF2-40B4-BE49-F238E27FC236}">
                  <a16:creationId xmlns:a16="http://schemas.microsoft.com/office/drawing/2014/main" id="{35A9830E-D006-0086-CA39-34E09B673160}"/>
                </a:ext>
              </a:extLst>
            </p:cNvPr>
            <p:cNvSpPr/>
            <p:nvPr/>
          </p:nvSpPr>
          <p:spPr>
            <a:xfrm rot="8426848">
              <a:off x="-1127885" y="1021071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C8D7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 dirty="0"/>
            </a:p>
          </p:txBody>
        </p:sp>
      </p:grpSp>
    </p:spTree>
    <p:extLst>
      <p:ext uri="{BB962C8B-B14F-4D97-AF65-F5344CB8AC3E}">
        <p14:creationId xmlns:p14="http://schemas.microsoft.com/office/powerpoint/2010/main" val="129825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ercle - Océ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3E29170-3B8A-DC92-73C9-9ADE9AF3F816}"/>
              </a:ext>
            </a:extLst>
          </p:cNvPr>
          <p:cNvSpPr/>
          <p:nvPr userDrawn="1"/>
        </p:nvSpPr>
        <p:spPr>
          <a:xfrm rot="16200000">
            <a:off x="5583894" y="-5619987"/>
            <a:ext cx="1024214" cy="12192000"/>
          </a:xfrm>
          <a:prstGeom prst="rect">
            <a:avLst/>
          </a:prstGeom>
          <a:solidFill>
            <a:srgbClr val="63C48F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1823E2D-B7C4-1D1D-F814-C0B1554D8B14}"/>
              </a:ext>
            </a:extLst>
          </p:cNvPr>
          <p:cNvGrpSpPr/>
          <p:nvPr userDrawn="1"/>
        </p:nvGrpSpPr>
        <p:grpSpPr>
          <a:xfrm>
            <a:off x="-660400" y="-967762"/>
            <a:ext cx="2570952" cy="1842715"/>
            <a:chOff x="-1127885" y="1021071"/>
            <a:chExt cx="4989636" cy="3586677"/>
          </a:xfrm>
        </p:grpSpPr>
        <p:pic>
          <p:nvPicPr>
            <p:cNvPr id="5" name="Graphique 4">
              <a:extLst>
                <a:ext uri="{FF2B5EF4-FFF2-40B4-BE49-F238E27FC236}">
                  <a16:creationId xmlns:a16="http://schemas.microsoft.com/office/drawing/2014/main" id="{C09F2056-05E2-09CF-CF2D-522FB8FAD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6" name="Arc 5">
              <a:extLst>
                <a:ext uri="{FF2B5EF4-FFF2-40B4-BE49-F238E27FC236}">
                  <a16:creationId xmlns:a16="http://schemas.microsoft.com/office/drawing/2014/main" id="{B9B128A7-6B3F-8AF4-6217-66DBBC306901}"/>
                </a:ext>
              </a:extLst>
            </p:cNvPr>
            <p:cNvSpPr/>
            <p:nvPr/>
          </p:nvSpPr>
          <p:spPr>
            <a:xfrm rot="8426848">
              <a:off x="-1127885" y="1021071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F9B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</p:spTree>
    <p:extLst>
      <p:ext uri="{BB962C8B-B14F-4D97-AF65-F5344CB8AC3E}">
        <p14:creationId xmlns:p14="http://schemas.microsoft.com/office/powerpoint/2010/main" val="14096001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ercle - Océ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3E29170-3B8A-DC92-73C9-9ADE9AF3F816}"/>
              </a:ext>
            </a:extLst>
          </p:cNvPr>
          <p:cNvSpPr/>
          <p:nvPr userDrawn="1"/>
        </p:nvSpPr>
        <p:spPr>
          <a:xfrm rot="16200000">
            <a:off x="5583894" y="-5619987"/>
            <a:ext cx="1024214" cy="12192000"/>
          </a:xfrm>
          <a:prstGeom prst="rect">
            <a:avLst/>
          </a:prstGeom>
          <a:solidFill>
            <a:srgbClr val="FF9BB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1823E2D-B7C4-1D1D-F814-C0B1554D8B14}"/>
              </a:ext>
            </a:extLst>
          </p:cNvPr>
          <p:cNvGrpSpPr/>
          <p:nvPr userDrawn="1"/>
        </p:nvGrpSpPr>
        <p:grpSpPr>
          <a:xfrm>
            <a:off x="-712527" y="-967762"/>
            <a:ext cx="2570952" cy="1842715"/>
            <a:chOff x="-1127885" y="1021071"/>
            <a:chExt cx="4989636" cy="3586677"/>
          </a:xfrm>
        </p:grpSpPr>
        <p:pic>
          <p:nvPicPr>
            <p:cNvPr id="5" name="Graphique 4">
              <a:extLst>
                <a:ext uri="{FF2B5EF4-FFF2-40B4-BE49-F238E27FC236}">
                  <a16:creationId xmlns:a16="http://schemas.microsoft.com/office/drawing/2014/main" id="{C09F2056-05E2-09CF-CF2D-522FB8FAD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6" name="Arc 5">
              <a:extLst>
                <a:ext uri="{FF2B5EF4-FFF2-40B4-BE49-F238E27FC236}">
                  <a16:creationId xmlns:a16="http://schemas.microsoft.com/office/drawing/2014/main" id="{B9B128A7-6B3F-8AF4-6217-66DBBC306901}"/>
                </a:ext>
              </a:extLst>
            </p:cNvPr>
            <p:cNvSpPr/>
            <p:nvPr/>
          </p:nvSpPr>
          <p:spPr>
            <a:xfrm rot="8426848">
              <a:off x="-1127885" y="1021071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63C4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</p:spTree>
    <p:extLst>
      <p:ext uri="{BB962C8B-B14F-4D97-AF65-F5344CB8AC3E}">
        <p14:creationId xmlns:p14="http://schemas.microsoft.com/office/powerpoint/2010/main" val="14449522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E3B428-F7BE-5E29-0A40-736F16C497A4}"/>
              </a:ext>
            </a:extLst>
          </p:cNvPr>
          <p:cNvSpPr/>
          <p:nvPr userDrawn="1"/>
        </p:nvSpPr>
        <p:spPr>
          <a:xfrm rot="16200000">
            <a:off x="5583894" y="-5619987"/>
            <a:ext cx="1024214" cy="12192000"/>
          </a:xfrm>
          <a:prstGeom prst="rect">
            <a:avLst/>
          </a:prstGeom>
          <a:solidFill>
            <a:srgbClr val="5FC3EB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134C107-D99F-B0D6-BF5F-FC34EA122A62}"/>
              </a:ext>
            </a:extLst>
          </p:cNvPr>
          <p:cNvGrpSpPr/>
          <p:nvPr userDrawn="1"/>
        </p:nvGrpSpPr>
        <p:grpSpPr>
          <a:xfrm>
            <a:off x="-660400" y="-967762"/>
            <a:ext cx="2570952" cy="1842715"/>
            <a:chOff x="-1127885" y="1021071"/>
            <a:chExt cx="4989636" cy="3586677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8AB3B971-640C-89A1-0D06-7568AA343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F866C3B6-37BE-8867-8983-9D39D9FBA411}"/>
                </a:ext>
              </a:extLst>
            </p:cNvPr>
            <p:cNvSpPr/>
            <p:nvPr/>
          </p:nvSpPr>
          <p:spPr>
            <a:xfrm rot="8426848">
              <a:off x="-1127885" y="1021071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3A4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</p:spTree>
    <p:extLst>
      <p:ext uri="{BB962C8B-B14F-4D97-AF65-F5344CB8AC3E}">
        <p14:creationId xmlns:p14="http://schemas.microsoft.com/office/powerpoint/2010/main" val="126047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00">
          <p15:clr>
            <a:srgbClr val="FBAE40"/>
          </p15:clr>
        </p15:guide>
        <p15:guide id="2" pos="336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E3B428-F7BE-5E29-0A40-736F16C497A4}"/>
              </a:ext>
            </a:extLst>
          </p:cNvPr>
          <p:cNvSpPr/>
          <p:nvPr userDrawn="1"/>
        </p:nvSpPr>
        <p:spPr>
          <a:xfrm rot="16200000">
            <a:off x="5583894" y="-5619987"/>
            <a:ext cx="1024214" cy="12192000"/>
          </a:xfrm>
          <a:prstGeom prst="rect">
            <a:avLst/>
          </a:prstGeom>
          <a:solidFill>
            <a:srgbClr val="F3A43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134C107-D99F-B0D6-BF5F-FC34EA122A62}"/>
              </a:ext>
            </a:extLst>
          </p:cNvPr>
          <p:cNvGrpSpPr/>
          <p:nvPr userDrawn="1"/>
        </p:nvGrpSpPr>
        <p:grpSpPr>
          <a:xfrm>
            <a:off x="-660400" y="-967762"/>
            <a:ext cx="2570952" cy="1842715"/>
            <a:chOff x="-1127885" y="1021071"/>
            <a:chExt cx="4989636" cy="3586677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8AB3B971-640C-89A1-0D06-7568AA343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F866C3B6-37BE-8867-8983-9D39D9FBA411}"/>
                </a:ext>
              </a:extLst>
            </p:cNvPr>
            <p:cNvSpPr/>
            <p:nvPr/>
          </p:nvSpPr>
          <p:spPr>
            <a:xfrm rot="8426848">
              <a:off x="-1127885" y="1021071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5FC3E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</p:spTree>
    <p:extLst>
      <p:ext uri="{BB962C8B-B14F-4D97-AF65-F5344CB8AC3E}">
        <p14:creationId xmlns:p14="http://schemas.microsoft.com/office/powerpoint/2010/main" val="2023454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00">
          <p15:clr>
            <a:srgbClr val="FBAE40"/>
          </p15:clr>
        </p15:guide>
        <p15:guide id="2" pos="336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771E213-2ACD-0E4D-A5F4-68DB8137B21B}"/>
              </a:ext>
            </a:extLst>
          </p:cNvPr>
          <p:cNvCxnSpPr>
            <a:cxnSpLocks/>
          </p:cNvCxnSpPr>
          <p:nvPr userDrawn="1"/>
        </p:nvCxnSpPr>
        <p:spPr>
          <a:xfrm>
            <a:off x="1751965" y="9926"/>
            <a:ext cx="0" cy="6838148"/>
          </a:xfrm>
          <a:prstGeom prst="line">
            <a:avLst/>
          </a:prstGeom>
          <a:ln w="57150">
            <a:solidFill>
              <a:srgbClr val="64C3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76AE5CBD-DA72-974D-62CC-EF07E5E0D853}"/>
              </a:ext>
            </a:extLst>
          </p:cNvPr>
          <p:cNvGrpSpPr/>
          <p:nvPr userDrawn="1"/>
        </p:nvGrpSpPr>
        <p:grpSpPr>
          <a:xfrm rot="20407339" flipH="1" flipV="1">
            <a:off x="9965678" y="173142"/>
            <a:ext cx="3437681" cy="2463938"/>
            <a:chOff x="-1127884" y="1021073"/>
            <a:chExt cx="4989636" cy="3586675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CFC33AC8-197C-99F3-8D75-9B17210F6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531C083E-E2D1-3DA2-26A1-55E49ACEA153}"/>
                </a:ext>
              </a:extLst>
            </p:cNvPr>
            <p:cNvSpPr/>
            <p:nvPr/>
          </p:nvSpPr>
          <p:spPr>
            <a:xfrm rot="8426848">
              <a:off x="-1127884" y="1021073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F9B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DD96323-9C79-AD75-A2D6-5BE44BDA20CA}"/>
              </a:ext>
            </a:extLst>
          </p:cNvPr>
          <p:cNvSpPr/>
          <p:nvPr userDrawn="1"/>
        </p:nvSpPr>
        <p:spPr>
          <a:xfrm>
            <a:off x="1747521" y="6446255"/>
            <a:ext cx="10444480" cy="415354"/>
          </a:xfrm>
          <a:prstGeom prst="rect">
            <a:avLst/>
          </a:prstGeom>
          <a:solidFill>
            <a:srgbClr val="64C3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7300" lvl="8"/>
            <a:r>
              <a:rPr lang="fr-FR" sz="2393" b="1">
                <a:latin typeface="Poppins" panose="00000500000000000000" pitchFamily="2" charset="0"/>
                <a:cs typeface="Poppins" panose="00000500000000000000" pitchFamily="2" charset="0"/>
              </a:rPr>
              <a:t>cnas.fr 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FF82DA-7337-838C-B725-B63B81A4E3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69" y="6520731"/>
            <a:ext cx="216877" cy="216249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A7F7542B-90D5-2AFB-3B24-66DA4D4EB08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008" y="6521780"/>
            <a:ext cx="252000" cy="21415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87409E9-5D3C-44C1-55DF-54059A4D9A1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039" y="6520733"/>
            <a:ext cx="216872" cy="21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8912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5DDE5D2F-F1A3-E391-8C01-5ADC8A0C6539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64C3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FA7F42-BDC0-C3F0-E445-88A695FB5A92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CE8B09-73FC-33E2-E3B3-0FF99A0A16C8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BA57CD2-2055-058F-2901-F6AC47B648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3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648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5DDE5D2F-F1A3-E391-8C01-5ADC8A0C6539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FF9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FA7F42-BDC0-C3F0-E445-88A695FB5A92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CE8B09-73FC-33E2-E3B3-0FF99A0A16C8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BA57CD2-2055-058F-2901-F6AC47B648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3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407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24CFAA50-3AC1-097E-7FBD-ED183BB0A795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C8D7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47F56C-EEB1-0F1A-3024-832677358D53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C16CE8-5013-E230-88AB-4C2EB2E872B8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603C030A-3E8F-0109-2612-94D503B497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2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581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24CFAA50-3AC1-097E-7FBD-ED183BB0A795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FF7D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47F56C-EEB1-0F1A-3024-832677358D53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C16CE8-5013-E230-88AB-4C2EB2E872B8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603C030A-3E8F-0109-2612-94D503B497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2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93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49FC07D5-7B4E-9A5A-732D-CDC742538BB1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5FC3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733229-E475-7815-61A3-1A8E6AC8092C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BC0549-D47C-6763-2D19-BD15E9E56971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18FE2E23-CB2C-3EA7-6117-421B34E1D4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3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655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49FC07D5-7B4E-9A5A-732D-CDC742538BB1}"/>
              </a:ext>
            </a:extLst>
          </p:cNvPr>
          <p:cNvSpPr/>
          <p:nvPr userDrawn="1"/>
        </p:nvSpPr>
        <p:spPr>
          <a:xfrm>
            <a:off x="-4583581" y="-178818"/>
            <a:ext cx="6910086" cy="7224777"/>
          </a:xfrm>
          <a:prstGeom prst="ellipse">
            <a:avLst/>
          </a:prstGeom>
          <a:noFill/>
          <a:ln w="38100">
            <a:solidFill>
              <a:srgbClr val="F3A4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733229-E475-7815-61A3-1A8E6AC8092C}"/>
              </a:ext>
            </a:extLst>
          </p:cNvPr>
          <p:cNvSpPr/>
          <p:nvPr userDrawn="1"/>
        </p:nvSpPr>
        <p:spPr>
          <a:xfrm rot="287565">
            <a:off x="1561294" y="5049878"/>
            <a:ext cx="584657" cy="394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BC0549-D47C-6763-2D19-BD15E9E56971}"/>
              </a:ext>
            </a:extLst>
          </p:cNvPr>
          <p:cNvSpPr/>
          <p:nvPr userDrawn="1"/>
        </p:nvSpPr>
        <p:spPr>
          <a:xfrm rot="287565">
            <a:off x="1547091" y="5349714"/>
            <a:ext cx="368686" cy="25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46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18FE2E23-CB2C-3EA7-6117-421B34E1D4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1254151" y="5196353"/>
            <a:ext cx="719674" cy="6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027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771E213-2ACD-0E4D-A5F4-68DB8137B21B}"/>
              </a:ext>
            </a:extLst>
          </p:cNvPr>
          <p:cNvCxnSpPr>
            <a:cxnSpLocks/>
          </p:cNvCxnSpPr>
          <p:nvPr userDrawn="1"/>
        </p:nvCxnSpPr>
        <p:spPr>
          <a:xfrm>
            <a:off x="1751965" y="9926"/>
            <a:ext cx="0" cy="6838148"/>
          </a:xfrm>
          <a:prstGeom prst="line">
            <a:avLst/>
          </a:prstGeom>
          <a:ln w="57150">
            <a:solidFill>
              <a:srgbClr val="64C3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76AE5CBD-DA72-974D-62CC-EF07E5E0D853}"/>
              </a:ext>
            </a:extLst>
          </p:cNvPr>
          <p:cNvGrpSpPr/>
          <p:nvPr userDrawn="1"/>
        </p:nvGrpSpPr>
        <p:grpSpPr>
          <a:xfrm rot="20407339" flipH="1" flipV="1">
            <a:off x="9965678" y="173142"/>
            <a:ext cx="3437681" cy="2463938"/>
            <a:chOff x="-1127884" y="1021073"/>
            <a:chExt cx="4989636" cy="3586675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CFC33AC8-197C-99F3-8D75-9B17210F6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531C083E-E2D1-3DA2-26A1-55E49ACEA153}"/>
                </a:ext>
              </a:extLst>
            </p:cNvPr>
            <p:cNvSpPr/>
            <p:nvPr/>
          </p:nvSpPr>
          <p:spPr>
            <a:xfrm rot="8426848">
              <a:off x="-1127884" y="1021073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F9B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DD96323-9C79-AD75-A2D6-5BE44BDA20CA}"/>
              </a:ext>
            </a:extLst>
          </p:cNvPr>
          <p:cNvSpPr/>
          <p:nvPr userDrawn="1"/>
        </p:nvSpPr>
        <p:spPr>
          <a:xfrm>
            <a:off x="1747521" y="6446255"/>
            <a:ext cx="10444480" cy="415354"/>
          </a:xfrm>
          <a:prstGeom prst="rect">
            <a:avLst/>
          </a:prstGeom>
          <a:solidFill>
            <a:srgbClr val="64C3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7300" lvl="8"/>
            <a:r>
              <a:rPr lang="fr-FR" sz="2399" b="1" dirty="0">
                <a:latin typeface="Poppins" panose="00000500000000000000" pitchFamily="2" charset="0"/>
                <a:cs typeface="Poppins" panose="00000500000000000000" pitchFamily="2" charset="0"/>
              </a:rPr>
              <a:t>cnas.fr 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FF82DA-7337-838C-B725-B63B81A4E3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69" y="6520731"/>
            <a:ext cx="216877" cy="216249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A7F7542B-90D5-2AFB-3B24-66DA4D4EB0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39"/>
          <a:stretch/>
        </p:blipFill>
        <p:spPr>
          <a:xfrm>
            <a:off x="7195009" y="6521780"/>
            <a:ext cx="216873" cy="214151"/>
          </a:xfrm>
          <a:prstGeom prst="rect">
            <a:avLst/>
          </a:prstGeom>
        </p:spPr>
      </p:pic>
      <p:pic>
        <p:nvPicPr>
          <p:cNvPr id="5" name="Image 4" descr="Une image contenant logo, symbole, blanc, Graphique&#10;&#10;Description générée automatiquement">
            <a:extLst>
              <a:ext uri="{FF2B5EF4-FFF2-40B4-BE49-F238E27FC236}">
                <a16:creationId xmlns:a16="http://schemas.microsoft.com/office/drawing/2014/main" id="{01244CFB-F6CE-DF86-991A-187239D4E44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45" y="6519022"/>
            <a:ext cx="217539" cy="2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6261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771E213-2ACD-0E4D-A5F4-68DB8137B21B}"/>
              </a:ext>
            </a:extLst>
          </p:cNvPr>
          <p:cNvCxnSpPr>
            <a:cxnSpLocks/>
          </p:cNvCxnSpPr>
          <p:nvPr userDrawn="1"/>
        </p:nvCxnSpPr>
        <p:spPr>
          <a:xfrm>
            <a:off x="1751965" y="9926"/>
            <a:ext cx="0" cy="6838148"/>
          </a:xfrm>
          <a:prstGeom prst="line">
            <a:avLst/>
          </a:prstGeom>
          <a:ln w="57150">
            <a:solidFill>
              <a:srgbClr val="FF9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76AE5CBD-DA72-974D-62CC-EF07E5E0D853}"/>
              </a:ext>
            </a:extLst>
          </p:cNvPr>
          <p:cNvGrpSpPr/>
          <p:nvPr userDrawn="1"/>
        </p:nvGrpSpPr>
        <p:grpSpPr>
          <a:xfrm rot="20407339" flipH="1" flipV="1">
            <a:off x="9965678" y="173143"/>
            <a:ext cx="3437681" cy="2463938"/>
            <a:chOff x="-1127884" y="1021073"/>
            <a:chExt cx="4989636" cy="3586675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CFC33AC8-197C-99F3-8D75-9B17210F6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531C083E-E2D1-3DA2-26A1-55E49ACEA153}"/>
                </a:ext>
              </a:extLst>
            </p:cNvPr>
            <p:cNvSpPr/>
            <p:nvPr/>
          </p:nvSpPr>
          <p:spPr>
            <a:xfrm rot="8426848">
              <a:off x="-1127884" y="1021073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63C4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DD96323-9C79-AD75-A2D6-5BE44BDA20CA}"/>
              </a:ext>
            </a:extLst>
          </p:cNvPr>
          <p:cNvSpPr/>
          <p:nvPr userDrawn="1"/>
        </p:nvSpPr>
        <p:spPr>
          <a:xfrm>
            <a:off x="1747521" y="6446255"/>
            <a:ext cx="10444480" cy="415354"/>
          </a:xfrm>
          <a:prstGeom prst="rect">
            <a:avLst/>
          </a:prstGeom>
          <a:solidFill>
            <a:srgbClr val="FF9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7300" lvl="8"/>
            <a:r>
              <a:rPr lang="fr-FR" sz="2399" b="1" dirty="0">
                <a:latin typeface="Poppins" panose="00000500000000000000" pitchFamily="2" charset="0"/>
                <a:cs typeface="Poppins" panose="00000500000000000000" pitchFamily="2" charset="0"/>
              </a:rPr>
              <a:t>cnas.fr 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FF82DA-7337-838C-B725-B63B81A4E3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69" y="6520731"/>
            <a:ext cx="216877" cy="216249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A7F7542B-90D5-2AFB-3B24-66DA4D4EB0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39"/>
          <a:stretch/>
        </p:blipFill>
        <p:spPr>
          <a:xfrm>
            <a:off x="7195009" y="6521780"/>
            <a:ext cx="216873" cy="214151"/>
          </a:xfrm>
          <a:prstGeom prst="rect">
            <a:avLst/>
          </a:prstGeom>
        </p:spPr>
      </p:pic>
      <p:pic>
        <p:nvPicPr>
          <p:cNvPr id="5" name="Image 4" descr="Une image contenant logo, symbole, blanc, Graphique&#10;&#10;Description générée automatiquement">
            <a:extLst>
              <a:ext uri="{FF2B5EF4-FFF2-40B4-BE49-F238E27FC236}">
                <a16:creationId xmlns:a16="http://schemas.microsoft.com/office/drawing/2014/main" id="{01244CFB-F6CE-DF86-991A-187239D4E44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45" y="6519022"/>
            <a:ext cx="217539" cy="2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36326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771E213-2ACD-0E4D-A5F4-68DB8137B21B}"/>
              </a:ext>
            </a:extLst>
          </p:cNvPr>
          <p:cNvCxnSpPr>
            <a:cxnSpLocks/>
          </p:cNvCxnSpPr>
          <p:nvPr userDrawn="1"/>
        </p:nvCxnSpPr>
        <p:spPr>
          <a:xfrm>
            <a:off x="1751965" y="9926"/>
            <a:ext cx="0" cy="6838148"/>
          </a:xfrm>
          <a:prstGeom prst="line">
            <a:avLst/>
          </a:prstGeom>
          <a:ln w="57150">
            <a:solidFill>
              <a:srgbClr val="C8D7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76AE5CBD-DA72-974D-62CC-EF07E5E0D853}"/>
              </a:ext>
            </a:extLst>
          </p:cNvPr>
          <p:cNvGrpSpPr/>
          <p:nvPr userDrawn="1"/>
        </p:nvGrpSpPr>
        <p:grpSpPr>
          <a:xfrm rot="20407339" flipH="1" flipV="1">
            <a:off x="9965678" y="173146"/>
            <a:ext cx="3437681" cy="2463938"/>
            <a:chOff x="-1127884" y="1021073"/>
            <a:chExt cx="4989636" cy="3586675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CFC33AC8-197C-99F3-8D75-9B17210F6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531C083E-E2D1-3DA2-26A1-55E49ACEA153}"/>
                </a:ext>
              </a:extLst>
            </p:cNvPr>
            <p:cNvSpPr/>
            <p:nvPr/>
          </p:nvSpPr>
          <p:spPr>
            <a:xfrm rot="8426848">
              <a:off x="-1127884" y="1021073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F7D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DD96323-9C79-AD75-A2D6-5BE44BDA20CA}"/>
              </a:ext>
            </a:extLst>
          </p:cNvPr>
          <p:cNvSpPr/>
          <p:nvPr userDrawn="1"/>
        </p:nvSpPr>
        <p:spPr>
          <a:xfrm>
            <a:off x="1747521" y="6446255"/>
            <a:ext cx="10444480" cy="415354"/>
          </a:xfrm>
          <a:prstGeom prst="rect">
            <a:avLst/>
          </a:prstGeom>
          <a:solidFill>
            <a:srgbClr val="C8D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7300" lvl="8"/>
            <a:r>
              <a:rPr lang="fr-FR" sz="2399" b="1" dirty="0">
                <a:latin typeface="Poppins" panose="00000500000000000000" pitchFamily="2" charset="0"/>
                <a:cs typeface="Poppins" panose="00000500000000000000" pitchFamily="2" charset="0"/>
              </a:rPr>
              <a:t>cnas.fr 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FF82DA-7337-838C-B725-B63B81A4E3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69" y="6520731"/>
            <a:ext cx="216877" cy="216249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A7F7542B-90D5-2AFB-3B24-66DA4D4EB0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39"/>
          <a:stretch/>
        </p:blipFill>
        <p:spPr>
          <a:xfrm>
            <a:off x="7195009" y="6521780"/>
            <a:ext cx="216873" cy="214151"/>
          </a:xfrm>
          <a:prstGeom prst="rect">
            <a:avLst/>
          </a:prstGeom>
        </p:spPr>
      </p:pic>
      <p:pic>
        <p:nvPicPr>
          <p:cNvPr id="5" name="Image 4" descr="Une image contenant logo, symbole, blanc, Graphique&#10;&#10;Description générée automatiquement">
            <a:extLst>
              <a:ext uri="{FF2B5EF4-FFF2-40B4-BE49-F238E27FC236}">
                <a16:creationId xmlns:a16="http://schemas.microsoft.com/office/drawing/2014/main" id="{01244CFB-F6CE-DF86-991A-187239D4E44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45" y="6519022"/>
            <a:ext cx="217539" cy="2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5065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771E213-2ACD-0E4D-A5F4-68DB8137B21B}"/>
              </a:ext>
            </a:extLst>
          </p:cNvPr>
          <p:cNvCxnSpPr>
            <a:cxnSpLocks/>
          </p:cNvCxnSpPr>
          <p:nvPr userDrawn="1"/>
        </p:nvCxnSpPr>
        <p:spPr>
          <a:xfrm>
            <a:off x="1751965" y="9926"/>
            <a:ext cx="0" cy="6838148"/>
          </a:xfrm>
          <a:prstGeom prst="line">
            <a:avLst/>
          </a:prstGeom>
          <a:ln w="57150">
            <a:solidFill>
              <a:srgbClr val="FF7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76AE5CBD-DA72-974D-62CC-EF07E5E0D853}"/>
              </a:ext>
            </a:extLst>
          </p:cNvPr>
          <p:cNvGrpSpPr/>
          <p:nvPr userDrawn="1"/>
        </p:nvGrpSpPr>
        <p:grpSpPr>
          <a:xfrm rot="20407339" flipH="1" flipV="1">
            <a:off x="9965678" y="173149"/>
            <a:ext cx="3437681" cy="2463938"/>
            <a:chOff x="-1127884" y="1021073"/>
            <a:chExt cx="4989636" cy="3586675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CFC33AC8-197C-99F3-8D75-9B17210F6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531C083E-E2D1-3DA2-26A1-55E49ACEA153}"/>
                </a:ext>
              </a:extLst>
            </p:cNvPr>
            <p:cNvSpPr/>
            <p:nvPr/>
          </p:nvSpPr>
          <p:spPr>
            <a:xfrm rot="8426848">
              <a:off x="-1127884" y="1021073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C8D7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DD96323-9C79-AD75-A2D6-5BE44BDA20CA}"/>
              </a:ext>
            </a:extLst>
          </p:cNvPr>
          <p:cNvSpPr/>
          <p:nvPr userDrawn="1"/>
        </p:nvSpPr>
        <p:spPr>
          <a:xfrm>
            <a:off x="1747521" y="6446255"/>
            <a:ext cx="10444480" cy="415354"/>
          </a:xfrm>
          <a:prstGeom prst="rect">
            <a:avLst/>
          </a:prstGeom>
          <a:solidFill>
            <a:srgbClr val="FF7D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7300" lvl="8"/>
            <a:r>
              <a:rPr lang="fr-FR" sz="2399" b="1" dirty="0">
                <a:latin typeface="Poppins" panose="00000500000000000000" pitchFamily="2" charset="0"/>
                <a:cs typeface="Poppins" panose="00000500000000000000" pitchFamily="2" charset="0"/>
              </a:rPr>
              <a:t>cnas.fr 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FF82DA-7337-838C-B725-B63B81A4E3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69" y="6520731"/>
            <a:ext cx="216877" cy="216249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A7F7542B-90D5-2AFB-3B24-66DA4D4EB0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39"/>
          <a:stretch/>
        </p:blipFill>
        <p:spPr>
          <a:xfrm>
            <a:off x="7195009" y="6521780"/>
            <a:ext cx="216873" cy="214151"/>
          </a:xfrm>
          <a:prstGeom prst="rect">
            <a:avLst/>
          </a:prstGeom>
        </p:spPr>
      </p:pic>
      <p:pic>
        <p:nvPicPr>
          <p:cNvPr id="5" name="Image 4" descr="Une image contenant logo, symbole, blanc, Graphique&#10;&#10;Description générée automatiquement">
            <a:extLst>
              <a:ext uri="{FF2B5EF4-FFF2-40B4-BE49-F238E27FC236}">
                <a16:creationId xmlns:a16="http://schemas.microsoft.com/office/drawing/2014/main" id="{01244CFB-F6CE-DF86-991A-187239D4E44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45" y="6519022"/>
            <a:ext cx="217539" cy="2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1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4E56B06-AF3D-C16E-EA0D-E66D518CD99E}"/>
              </a:ext>
            </a:extLst>
          </p:cNvPr>
          <p:cNvCxnSpPr>
            <a:cxnSpLocks/>
          </p:cNvCxnSpPr>
          <p:nvPr userDrawn="1"/>
        </p:nvCxnSpPr>
        <p:spPr>
          <a:xfrm>
            <a:off x="1751965" y="9926"/>
            <a:ext cx="0" cy="6838148"/>
          </a:xfrm>
          <a:prstGeom prst="line">
            <a:avLst/>
          </a:prstGeom>
          <a:ln w="57150">
            <a:solidFill>
              <a:srgbClr val="C8D7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1307410-765D-12F6-5AD0-30BCFB3F23AD}"/>
              </a:ext>
            </a:extLst>
          </p:cNvPr>
          <p:cNvSpPr/>
          <p:nvPr userDrawn="1"/>
        </p:nvSpPr>
        <p:spPr>
          <a:xfrm>
            <a:off x="1747521" y="6443548"/>
            <a:ext cx="10444480" cy="415354"/>
          </a:xfrm>
          <a:prstGeom prst="rect">
            <a:avLst/>
          </a:prstGeom>
          <a:solidFill>
            <a:srgbClr val="C8D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7300" lvl="8"/>
            <a:r>
              <a:rPr lang="fr-FR" sz="2393" b="1">
                <a:latin typeface="Poppins" panose="00000500000000000000" pitchFamily="2" charset="0"/>
                <a:cs typeface="Poppins" panose="00000500000000000000" pitchFamily="2" charset="0"/>
              </a:rPr>
              <a:t>cnas.fr 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D6CFB09-216D-81E2-84BF-8A51A1E93C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69" y="6520731"/>
            <a:ext cx="216877" cy="216249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2FDD4A45-811E-B8F1-CB7A-176900980E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008" y="6521780"/>
            <a:ext cx="252000" cy="21415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449F2D4-D895-5004-23DF-23670D243E3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039" y="6520733"/>
            <a:ext cx="216872" cy="216244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737A97F8-14DC-D3F6-7980-0AFC017EEEE7}"/>
              </a:ext>
            </a:extLst>
          </p:cNvPr>
          <p:cNvGrpSpPr/>
          <p:nvPr userDrawn="1"/>
        </p:nvGrpSpPr>
        <p:grpSpPr>
          <a:xfrm rot="20407339" flipH="1" flipV="1">
            <a:off x="9965678" y="173142"/>
            <a:ext cx="3437681" cy="2463938"/>
            <a:chOff x="-1127884" y="1021073"/>
            <a:chExt cx="4989636" cy="3586675"/>
          </a:xfrm>
        </p:grpSpPr>
        <p:pic>
          <p:nvPicPr>
            <p:cNvPr id="3" name="Graphique 2">
              <a:extLst>
                <a:ext uri="{FF2B5EF4-FFF2-40B4-BE49-F238E27FC236}">
                  <a16:creationId xmlns:a16="http://schemas.microsoft.com/office/drawing/2014/main" id="{B580F029-F83E-F336-9FFD-D325BC714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4" name="Arc 3">
              <a:extLst>
                <a:ext uri="{FF2B5EF4-FFF2-40B4-BE49-F238E27FC236}">
                  <a16:creationId xmlns:a16="http://schemas.microsoft.com/office/drawing/2014/main" id="{D29D2129-71D6-3DFA-636E-8A8BA1FE92BC}"/>
                </a:ext>
              </a:extLst>
            </p:cNvPr>
            <p:cNvSpPr/>
            <p:nvPr/>
          </p:nvSpPr>
          <p:spPr>
            <a:xfrm rot="8426848">
              <a:off x="-1127884" y="1021073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F7D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</p:spTree>
    <p:extLst>
      <p:ext uri="{BB962C8B-B14F-4D97-AF65-F5344CB8AC3E}">
        <p14:creationId xmlns:p14="http://schemas.microsoft.com/office/powerpoint/2010/main" val="77165409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771E213-2ACD-0E4D-A5F4-68DB8137B21B}"/>
              </a:ext>
            </a:extLst>
          </p:cNvPr>
          <p:cNvCxnSpPr>
            <a:cxnSpLocks/>
          </p:cNvCxnSpPr>
          <p:nvPr userDrawn="1"/>
        </p:nvCxnSpPr>
        <p:spPr>
          <a:xfrm>
            <a:off x="1751965" y="9926"/>
            <a:ext cx="0" cy="6838148"/>
          </a:xfrm>
          <a:prstGeom prst="line">
            <a:avLst/>
          </a:prstGeom>
          <a:ln w="57150">
            <a:solidFill>
              <a:srgbClr val="F3A4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76AE5CBD-DA72-974D-62CC-EF07E5E0D853}"/>
              </a:ext>
            </a:extLst>
          </p:cNvPr>
          <p:cNvGrpSpPr/>
          <p:nvPr userDrawn="1"/>
        </p:nvGrpSpPr>
        <p:grpSpPr>
          <a:xfrm rot="20407339" flipH="1" flipV="1">
            <a:off x="9965678" y="173147"/>
            <a:ext cx="3437681" cy="2463938"/>
            <a:chOff x="-1127884" y="1021073"/>
            <a:chExt cx="4989636" cy="3586675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CFC33AC8-197C-99F3-8D75-9B17210F6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531C083E-E2D1-3DA2-26A1-55E49ACEA153}"/>
                </a:ext>
              </a:extLst>
            </p:cNvPr>
            <p:cNvSpPr/>
            <p:nvPr/>
          </p:nvSpPr>
          <p:spPr>
            <a:xfrm rot="8426848">
              <a:off x="-1127884" y="1021073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5FC3E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DD96323-9C79-AD75-A2D6-5BE44BDA20CA}"/>
              </a:ext>
            </a:extLst>
          </p:cNvPr>
          <p:cNvSpPr/>
          <p:nvPr userDrawn="1"/>
        </p:nvSpPr>
        <p:spPr>
          <a:xfrm>
            <a:off x="1747521" y="6446255"/>
            <a:ext cx="10444480" cy="415354"/>
          </a:xfrm>
          <a:prstGeom prst="rect">
            <a:avLst/>
          </a:prstGeom>
          <a:solidFill>
            <a:srgbClr val="F3A4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7300" lvl="8"/>
            <a:r>
              <a:rPr lang="fr-FR" sz="2399" b="1" dirty="0">
                <a:latin typeface="Poppins" panose="00000500000000000000" pitchFamily="2" charset="0"/>
                <a:cs typeface="Poppins" panose="00000500000000000000" pitchFamily="2" charset="0"/>
              </a:rPr>
              <a:t>cnas.fr 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FF82DA-7337-838C-B725-B63B81A4E3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69" y="6520731"/>
            <a:ext cx="216877" cy="216249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A7F7542B-90D5-2AFB-3B24-66DA4D4EB0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39"/>
          <a:stretch/>
        </p:blipFill>
        <p:spPr>
          <a:xfrm>
            <a:off x="7195009" y="6521780"/>
            <a:ext cx="216873" cy="214151"/>
          </a:xfrm>
          <a:prstGeom prst="rect">
            <a:avLst/>
          </a:prstGeom>
        </p:spPr>
      </p:pic>
      <p:pic>
        <p:nvPicPr>
          <p:cNvPr id="5" name="Image 4" descr="Une image contenant logo, symbole, blanc, Graphique&#10;&#10;Description générée automatiquement">
            <a:extLst>
              <a:ext uri="{FF2B5EF4-FFF2-40B4-BE49-F238E27FC236}">
                <a16:creationId xmlns:a16="http://schemas.microsoft.com/office/drawing/2014/main" id="{01244CFB-F6CE-DF86-991A-187239D4E44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45" y="6519022"/>
            <a:ext cx="217539" cy="2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44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771E213-2ACD-0E4D-A5F4-68DB8137B21B}"/>
              </a:ext>
            </a:extLst>
          </p:cNvPr>
          <p:cNvCxnSpPr>
            <a:cxnSpLocks/>
          </p:cNvCxnSpPr>
          <p:nvPr userDrawn="1"/>
        </p:nvCxnSpPr>
        <p:spPr>
          <a:xfrm>
            <a:off x="1751965" y="9926"/>
            <a:ext cx="0" cy="6838148"/>
          </a:xfrm>
          <a:prstGeom prst="line">
            <a:avLst/>
          </a:prstGeom>
          <a:ln w="57150">
            <a:solidFill>
              <a:srgbClr val="5FC3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76AE5CBD-DA72-974D-62CC-EF07E5E0D853}"/>
              </a:ext>
            </a:extLst>
          </p:cNvPr>
          <p:cNvGrpSpPr/>
          <p:nvPr userDrawn="1"/>
        </p:nvGrpSpPr>
        <p:grpSpPr>
          <a:xfrm rot="20407339" flipH="1" flipV="1">
            <a:off x="9965678" y="173150"/>
            <a:ext cx="3437681" cy="2463938"/>
            <a:chOff x="-1127884" y="1021073"/>
            <a:chExt cx="4989636" cy="3586675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CFC33AC8-197C-99F3-8D75-9B17210F6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531C083E-E2D1-3DA2-26A1-55E49ACEA153}"/>
                </a:ext>
              </a:extLst>
            </p:cNvPr>
            <p:cNvSpPr/>
            <p:nvPr/>
          </p:nvSpPr>
          <p:spPr>
            <a:xfrm rot="8426848">
              <a:off x="-1127884" y="1021073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3A4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DD96323-9C79-AD75-A2D6-5BE44BDA20CA}"/>
              </a:ext>
            </a:extLst>
          </p:cNvPr>
          <p:cNvSpPr/>
          <p:nvPr userDrawn="1"/>
        </p:nvSpPr>
        <p:spPr>
          <a:xfrm>
            <a:off x="1747521" y="6446255"/>
            <a:ext cx="10444480" cy="415354"/>
          </a:xfrm>
          <a:prstGeom prst="rect">
            <a:avLst/>
          </a:prstGeom>
          <a:solidFill>
            <a:srgbClr val="5FC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7300" lvl="8"/>
            <a:r>
              <a:rPr lang="fr-FR" sz="2399" b="1" dirty="0">
                <a:latin typeface="Poppins" panose="00000500000000000000" pitchFamily="2" charset="0"/>
                <a:cs typeface="Poppins" panose="00000500000000000000" pitchFamily="2" charset="0"/>
              </a:rPr>
              <a:t>cnas.fr 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FF82DA-7337-838C-B725-B63B81A4E3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69" y="6520731"/>
            <a:ext cx="216877" cy="216249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A7F7542B-90D5-2AFB-3B24-66DA4D4EB0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39"/>
          <a:stretch/>
        </p:blipFill>
        <p:spPr>
          <a:xfrm>
            <a:off x="7195009" y="6521780"/>
            <a:ext cx="216873" cy="214151"/>
          </a:xfrm>
          <a:prstGeom prst="rect">
            <a:avLst/>
          </a:prstGeom>
        </p:spPr>
      </p:pic>
      <p:pic>
        <p:nvPicPr>
          <p:cNvPr id="5" name="Image 4" descr="Une image contenant logo, symbole, blanc, Graphique&#10;&#10;Description générée automatiquement">
            <a:extLst>
              <a:ext uri="{FF2B5EF4-FFF2-40B4-BE49-F238E27FC236}">
                <a16:creationId xmlns:a16="http://schemas.microsoft.com/office/drawing/2014/main" id="{01244CFB-F6CE-DF86-991A-187239D4E44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45" y="6519022"/>
            <a:ext cx="217539" cy="21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9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D8B5BFD-5090-095F-7825-4CB48A767533}"/>
              </a:ext>
            </a:extLst>
          </p:cNvPr>
          <p:cNvCxnSpPr>
            <a:cxnSpLocks/>
          </p:cNvCxnSpPr>
          <p:nvPr userDrawn="1"/>
        </p:nvCxnSpPr>
        <p:spPr>
          <a:xfrm>
            <a:off x="1751965" y="9926"/>
            <a:ext cx="0" cy="6838148"/>
          </a:xfrm>
          <a:prstGeom prst="line">
            <a:avLst/>
          </a:prstGeom>
          <a:ln w="57150">
            <a:solidFill>
              <a:srgbClr val="5FC3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F22304E2-D7E2-0A06-A002-F4FCDE8D205E}"/>
              </a:ext>
            </a:extLst>
          </p:cNvPr>
          <p:cNvGrpSpPr/>
          <p:nvPr userDrawn="1"/>
        </p:nvGrpSpPr>
        <p:grpSpPr>
          <a:xfrm rot="20407339" flipH="1" flipV="1">
            <a:off x="9965678" y="173143"/>
            <a:ext cx="3437681" cy="2463938"/>
            <a:chOff x="-1127884" y="1021073"/>
            <a:chExt cx="4989636" cy="3586675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5DCFA36B-BB7C-A9EE-C76A-9182B2DD0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6869343">
              <a:off x="1244632" y="3181133"/>
              <a:ext cx="1453532" cy="1399697"/>
            </a:xfrm>
            <a:prstGeom prst="rect">
              <a:avLst/>
            </a:prstGeom>
          </p:spPr>
        </p:pic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682BD5EE-BD85-8850-3995-54BADEBACF35}"/>
                </a:ext>
              </a:extLst>
            </p:cNvPr>
            <p:cNvSpPr/>
            <p:nvPr/>
          </p:nvSpPr>
          <p:spPr>
            <a:xfrm rot="8426848">
              <a:off x="-1127884" y="1021073"/>
              <a:ext cx="4989636" cy="3037820"/>
            </a:xfrm>
            <a:prstGeom prst="arc">
              <a:avLst>
                <a:gd name="adj1" fmla="val 17550444"/>
                <a:gd name="adj2" fmla="val 2133952"/>
              </a:avLst>
            </a:prstGeom>
            <a:ln w="38100">
              <a:solidFill>
                <a:srgbClr val="F3A4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46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9C6D3C9-B7D3-FE85-D02A-80ABB46A6930}"/>
              </a:ext>
            </a:extLst>
          </p:cNvPr>
          <p:cNvSpPr/>
          <p:nvPr userDrawn="1"/>
        </p:nvSpPr>
        <p:spPr>
          <a:xfrm>
            <a:off x="1747521" y="6443548"/>
            <a:ext cx="10444480" cy="415354"/>
          </a:xfrm>
          <a:prstGeom prst="rect">
            <a:avLst/>
          </a:prstGeom>
          <a:solidFill>
            <a:srgbClr val="5FC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7300" lvl="8"/>
            <a:r>
              <a:rPr lang="fr-FR" sz="2393" b="1">
                <a:latin typeface="Poppins" panose="00000500000000000000" pitchFamily="2" charset="0"/>
                <a:cs typeface="Poppins" panose="00000500000000000000" pitchFamily="2" charset="0"/>
              </a:rPr>
              <a:t>cnas.fr 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28B9F31-55B9-C4F1-0264-32A3FD8B32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69" y="6520731"/>
            <a:ext cx="216877" cy="216249"/>
          </a:xfrm>
          <a:prstGeom prst="rect">
            <a:avLst/>
          </a:prstGeom>
        </p:spPr>
      </p:pic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D74FEE2A-138B-6596-57FB-FEF3343E96C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008" y="6521780"/>
            <a:ext cx="252000" cy="21415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1153D42-75C0-A54A-D16A-B48AA21A040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039" y="6520733"/>
            <a:ext cx="216872" cy="21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1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ercle - Chlorophy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que 6">
            <a:extLst>
              <a:ext uri="{FF2B5EF4-FFF2-40B4-BE49-F238E27FC236}">
                <a16:creationId xmlns:a16="http://schemas.microsoft.com/office/drawing/2014/main" id="{48A810EB-451C-CC79-250C-46CD775E35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06793" y="1023468"/>
            <a:ext cx="4846245" cy="483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6356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nage - Chlorophy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que 15">
            <a:extLst>
              <a:ext uri="{FF2B5EF4-FFF2-40B4-BE49-F238E27FC236}">
                <a16:creationId xmlns:a16="http://schemas.microsoft.com/office/drawing/2014/main" id="{511CB41C-A302-A948-3EB4-2D3D2256CA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2703342"/>
            <a:ext cx="4271544" cy="427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75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00">
          <p15:clr>
            <a:srgbClr val="FBAE40"/>
          </p15:clr>
        </p15:guide>
        <p15:guide id="2" pos="336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34" Type="http://schemas.openxmlformats.org/officeDocument/2006/relationships/theme" Target="../theme/theme6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3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57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32" Type="http://schemas.openxmlformats.org/officeDocument/2006/relationships/slideLayout" Target="../slideLayouts/slideLayout60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slideLayout" Target="../slideLayouts/slideLayout59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2561044-1EFD-EB98-48DC-7A55E33D53F7}"/>
              </a:ext>
            </a:extLst>
          </p:cNvPr>
          <p:cNvSpPr txBox="1"/>
          <p:nvPr userDrawn="1"/>
        </p:nvSpPr>
        <p:spPr>
          <a:xfrm>
            <a:off x="8597900" y="5092700"/>
            <a:ext cx="1866900" cy="990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0707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4029" r:id="rId4"/>
    <p:sldLayoutId id="2147483989" r:id="rId5"/>
    <p:sldLayoutId id="2147483990" r:id="rId6"/>
    <p:sldLayoutId id="2147483991" r:id="rId7"/>
    <p:sldLayoutId id="2147484020" r:id="rId8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9745">
        <a:defRPr>
          <a:latin typeface="+mn-lt"/>
          <a:ea typeface="+mn-ea"/>
          <a:cs typeface="+mn-cs"/>
        </a:defRPr>
      </a:lvl2pPr>
      <a:lvl3pPr marL="1039490">
        <a:defRPr>
          <a:latin typeface="+mn-lt"/>
          <a:ea typeface="+mn-ea"/>
          <a:cs typeface="+mn-cs"/>
        </a:defRPr>
      </a:lvl3pPr>
      <a:lvl4pPr marL="1559235">
        <a:defRPr>
          <a:latin typeface="+mn-lt"/>
          <a:ea typeface="+mn-ea"/>
          <a:cs typeface="+mn-cs"/>
        </a:defRPr>
      </a:lvl4pPr>
      <a:lvl5pPr marL="2078980">
        <a:defRPr>
          <a:latin typeface="+mn-lt"/>
          <a:ea typeface="+mn-ea"/>
          <a:cs typeface="+mn-cs"/>
        </a:defRPr>
      </a:lvl5pPr>
      <a:lvl6pPr marL="2598725">
        <a:defRPr>
          <a:latin typeface="+mn-lt"/>
          <a:ea typeface="+mn-ea"/>
          <a:cs typeface="+mn-cs"/>
        </a:defRPr>
      </a:lvl6pPr>
      <a:lvl7pPr marL="3118470">
        <a:defRPr>
          <a:latin typeface="+mn-lt"/>
          <a:ea typeface="+mn-ea"/>
          <a:cs typeface="+mn-cs"/>
        </a:defRPr>
      </a:lvl7pPr>
      <a:lvl8pPr marL="3638215">
        <a:defRPr>
          <a:latin typeface="+mn-lt"/>
          <a:ea typeface="+mn-ea"/>
          <a:cs typeface="+mn-cs"/>
        </a:defRPr>
      </a:lvl8pPr>
      <a:lvl9pPr marL="415796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9745">
        <a:defRPr>
          <a:latin typeface="+mn-lt"/>
          <a:ea typeface="+mn-ea"/>
          <a:cs typeface="+mn-cs"/>
        </a:defRPr>
      </a:lvl2pPr>
      <a:lvl3pPr marL="1039490">
        <a:defRPr>
          <a:latin typeface="+mn-lt"/>
          <a:ea typeface="+mn-ea"/>
          <a:cs typeface="+mn-cs"/>
        </a:defRPr>
      </a:lvl3pPr>
      <a:lvl4pPr marL="1559235">
        <a:defRPr>
          <a:latin typeface="+mn-lt"/>
          <a:ea typeface="+mn-ea"/>
          <a:cs typeface="+mn-cs"/>
        </a:defRPr>
      </a:lvl4pPr>
      <a:lvl5pPr marL="2078980">
        <a:defRPr>
          <a:latin typeface="+mn-lt"/>
          <a:ea typeface="+mn-ea"/>
          <a:cs typeface="+mn-cs"/>
        </a:defRPr>
      </a:lvl5pPr>
      <a:lvl6pPr marL="2598725">
        <a:defRPr>
          <a:latin typeface="+mn-lt"/>
          <a:ea typeface="+mn-ea"/>
          <a:cs typeface="+mn-cs"/>
        </a:defRPr>
      </a:lvl6pPr>
      <a:lvl7pPr marL="3118470">
        <a:defRPr>
          <a:latin typeface="+mn-lt"/>
          <a:ea typeface="+mn-ea"/>
          <a:cs typeface="+mn-cs"/>
        </a:defRPr>
      </a:lvl7pPr>
      <a:lvl8pPr marL="3638215">
        <a:defRPr>
          <a:latin typeface="+mn-lt"/>
          <a:ea typeface="+mn-ea"/>
          <a:cs typeface="+mn-cs"/>
        </a:defRPr>
      </a:lvl8pPr>
      <a:lvl9pPr marL="415796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0413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4023" r:id="rId4"/>
    <p:sldLayoutId id="2147484024" r:id="rId5"/>
    <p:sldLayoutId id="2147484025" r:id="rId6"/>
    <p:sldLayoutId id="2147484027" r:id="rId7"/>
    <p:sldLayoutId id="2147484026" r:id="rId8"/>
    <p:sldLayoutId id="2147484028" r:id="rId9"/>
    <p:sldLayoutId id="2147484060" r:id="rId10"/>
    <p:sldLayoutId id="2147484061" r:id="rId11"/>
  </p:sldLayoutIdLst>
  <p:hf hdr="0" ftr="0" dt="0"/>
  <p:txStyles>
    <p:titleStyle>
      <a:lvl1pPr algn="l" defTabSz="1039490" rtl="0" eaLnBrk="1" latinLnBrk="0" hangingPunct="1">
        <a:lnSpc>
          <a:spcPct val="90000"/>
        </a:lnSpc>
        <a:spcBef>
          <a:spcPct val="0"/>
        </a:spcBef>
        <a:buNone/>
        <a:defRPr sz="50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9872" indent="-259872" algn="l" defTabSz="1039490" rtl="0" eaLnBrk="1" latinLnBrk="0" hangingPunct="1">
        <a:lnSpc>
          <a:spcPct val="90000"/>
        </a:lnSpc>
        <a:spcBef>
          <a:spcPts val="1137"/>
        </a:spcBef>
        <a:buFont typeface="Arial" panose="020B0604020202020204" pitchFamily="34" charset="0"/>
        <a:buChar char="•"/>
        <a:defRPr sz="3183" kern="1200">
          <a:solidFill>
            <a:schemeClr val="tx1"/>
          </a:solidFill>
          <a:latin typeface="+mn-lt"/>
          <a:ea typeface="+mn-ea"/>
          <a:cs typeface="+mn-cs"/>
        </a:defRPr>
      </a:lvl1pPr>
      <a:lvl2pPr marL="77961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728" kern="1200">
          <a:solidFill>
            <a:schemeClr val="tx1"/>
          </a:solidFill>
          <a:latin typeface="+mn-lt"/>
          <a:ea typeface="+mn-ea"/>
          <a:cs typeface="+mn-cs"/>
        </a:defRPr>
      </a:lvl2pPr>
      <a:lvl3pPr marL="129936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274" kern="1200">
          <a:solidFill>
            <a:schemeClr val="tx1"/>
          </a:solidFill>
          <a:latin typeface="+mn-lt"/>
          <a:ea typeface="+mn-ea"/>
          <a:cs typeface="+mn-cs"/>
        </a:defRPr>
      </a:lvl3pPr>
      <a:lvl4pPr marL="181910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4pPr>
      <a:lvl5pPr marL="233885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5pPr>
      <a:lvl6pPr marL="285859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37834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89808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41783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1pPr>
      <a:lvl2pPr marL="51974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2pPr>
      <a:lvl3pPr marL="103949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3pPr>
      <a:lvl4pPr marL="155923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4pPr>
      <a:lvl5pPr marL="207898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5pPr>
      <a:lvl6pPr marL="259872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11847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63821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15796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0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</p:sldLayoutIdLst>
  <p:hf hdr="0" ftr="0" dt="0"/>
  <p:txStyles>
    <p:titleStyle>
      <a:lvl1pPr algn="l" defTabSz="1039490" rtl="0" eaLnBrk="1" latinLnBrk="0" hangingPunct="1">
        <a:lnSpc>
          <a:spcPct val="90000"/>
        </a:lnSpc>
        <a:spcBef>
          <a:spcPct val="0"/>
        </a:spcBef>
        <a:buNone/>
        <a:defRPr sz="50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9872" indent="-259872" algn="l" defTabSz="1039490" rtl="0" eaLnBrk="1" latinLnBrk="0" hangingPunct="1">
        <a:lnSpc>
          <a:spcPct val="90000"/>
        </a:lnSpc>
        <a:spcBef>
          <a:spcPts val="1137"/>
        </a:spcBef>
        <a:buFont typeface="Arial" panose="020B0604020202020204" pitchFamily="34" charset="0"/>
        <a:buChar char="•"/>
        <a:defRPr sz="3183" kern="1200">
          <a:solidFill>
            <a:schemeClr val="tx1"/>
          </a:solidFill>
          <a:latin typeface="+mn-lt"/>
          <a:ea typeface="+mn-ea"/>
          <a:cs typeface="+mn-cs"/>
        </a:defRPr>
      </a:lvl1pPr>
      <a:lvl2pPr marL="77961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728" kern="1200">
          <a:solidFill>
            <a:schemeClr val="tx1"/>
          </a:solidFill>
          <a:latin typeface="+mn-lt"/>
          <a:ea typeface="+mn-ea"/>
          <a:cs typeface="+mn-cs"/>
        </a:defRPr>
      </a:lvl2pPr>
      <a:lvl3pPr marL="129936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274" kern="1200">
          <a:solidFill>
            <a:schemeClr val="tx1"/>
          </a:solidFill>
          <a:latin typeface="+mn-lt"/>
          <a:ea typeface="+mn-ea"/>
          <a:cs typeface="+mn-cs"/>
        </a:defRPr>
      </a:lvl3pPr>
      <a:lvl4pPr marL="181910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4pPr>
      <a:lvl5pPr marL="233885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5pPr>
      <a:lvl6pPr marL="285859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37834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89808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41783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1pPr>
      <a:lvl2pPr marL="51974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2pPr>
      <a:lvl3pPr marL="103949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3pPr>
      <a:lvl4pPr marL="155923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4pPr>
      <a:lvl5pPr marL="207898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5pPr>
      <a:lvl6pPr marL="259872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11847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63821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15796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104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</p:sldLayoutIdLst>
  <p:hf hdr="0" ftr="0" dt="0"/>
  <p:txStyles>
    <p:titleStyle>
      <a:lvl1pPr algn="l" defTabSz="1039490" rtl="0" eaLnBrk="1" latinLnBrk="0" hangingPunct="1">
        <a:lnSpc>
          <a:spcPct val="90000"/>
        </a:lnSpc>
        <a:spcBef>
          <a:spcPct val="0"/>
        </a:spcBef>
        <a:buNone/>
        <a:defRPr sz="50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9872" indent="-259872" algn="l" defTabSz="1039490" rtl="0" eaLnBrk="1" latinLnBrk="0" hangingPunct="1">
        <a:lnSpc>
          <a:spcPct val="90000"/>
        </a:lnSpc>
        <a:spcBef>
          <a:spcPts val="1137"/>
        </a:spcBef>
        <a:buFont typeface="Arial" panose="020B0604020202020204" pitchFamily="34" charset="0"/>
        <a:buChar char="•"/>
        <a:defRPr sz="3183" kern="1200">
          <a:solidFill>
            <a:schemeClr val="tx1"/>
          </a:solidFill>
          <a:latin typeface="+mn-lt"/>
          <a:ea typeface="+mn-ea"/>
          <a:cs typeface="+mn-cs"/>
        </a:defRPr>
      </a:lvl1pPr>
      <a:lvl2pPr marL="77961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728" kern="1200">
          <a:solidFill>
            <a:schemeClr val="tx1"/>
          </a:solidFill>
          <a:latin typeface="+mn-lt"/>
          <a:ea typeface="+mn-ea"/>
          <a:cs typeface="+mn-cs"/>
        </a:defRPr>
      </a:lvl2pPr>
      <a:lvl3pPr marL="129936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274" kern="1200">
          <a:solidFill>
            <a:schemeClr val="tx1"/>
          </a:solidFill>
          <a:latin typeface="+mn-lt"/>
          <a:ea typeface="+mn-ea"/>
          <a:cs typeface="+mn-cs"/>
        </a:defRPr>
      </a:lvl3pPr>
      <a:lvl4pPr marL="181910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4pPr>
      <a:lvl5pPr marL="233885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5pPr>
      <a:lvl6pPr marL="285859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37834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89808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41783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1pPr>
      <a:lvl2pPr marL="51974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2pPr>
      <a:lvl3pPr marL="103949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3pPr>
      <a:lvl4pPr marL="155923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4pPr>
      <a:lvl5pPr marL="207898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5pPr>
      <a:lvl6pPr marL="259872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11847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63821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15796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387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</p:sldLayoutIdLst>
  <p:hf hdr="0" ftr="0" dt="0"/>
  <p:txStyles>
    <p:titleStyle>
      <a:lvl1pPr algn="l" defTabSz="1039490" rtl="0" eaLnBrk="1" latinLnBrk="0" hangingPunct="1">
        <a:lnSpc>
          <a:spcPct val="90000"/>
        </a:lnSpc>
        <a:spcBef>
          <a:spcPct val="0"/>
        </a:spcBef>
        <a:buNone/>
        <a:defRPr sz="50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9872" indent="-259872" algn="l" defTabSz="1039490" rtl="0" eaLnBrk="1" latinLnBrk="0" hangingPunct="1">
        <a:lnSpc>
          <a:spcPct val="90000"/>
        </a:lnSpc>
        <a:spcBef>
          <a:spcPts val="1137"/>
        </a:spcBef>
        <a:buFont typeface="Arial" panose="020B0604020202020204" pitchFamily="34" charset="0"/>
        <a:buChar char="•"/>
        <a:defRPr sz="3183" kern="1200">
          <a:solidFill>
            <a:schemeClr val="tx1"/>
          </a:solidFill>
          <a:latin typeface="+mn-lt"/>
          <a:ea typeface="+mn-ea"/>
          <a:cs typeface="+mn-cs"/>
        </a:defRPr>
      </a:lvl1pPr>
      <a:lvl2pPr marL="77961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728" kern="1200">
          <a:solidFill>
            <a:schemeClr val="tx1"/>
          </a:solidFill>
          <a:latin typeface="+mn-lt"/>
          <a:ea typeface="+mn-ea"/>
          <a:cs typeface="+mn-cs"/>
        </a:defRPr>
      </a:lvl2pPr>
      <a:lvl3pPr marL="129936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274" kern="1200">
          <a:solidFill>
            <a:schemeClr val="tx1"/>
          </a:solidFill>
          <a:latin typeface="+mn-lt"/>
          <a:ea typeface="+mn-ea"/>
          <a:cs typeface="+mn-cs"/>
        </a:defRPr>
      </a:lvl3pPr>
      <a:lvl4pPr marL="181910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4pPr>
      <a:lvl5pPr marL="233885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5pPr>
      <a:lvl6pPr marL="285859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37834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89808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41783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1pPr>
      <a:lvl2pPr marL="51974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2pPr>
      <a:lvl3pPr marL="103949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3pPr>
      <a:lvl4pPr marL="155923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4pPr>
      <a:lvl5pPr marL="207898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5pPr>
      <a:lvl6pPr marL="259872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11847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63821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15796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36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  <p:sldLayoutId id="2147484042" r:id="rId16"/>
    <p:sldLayoutId id="2147484043" r:id="rId17"/>
    <p:sldLayoutId id="2147484044" r:id="rId18"/>
    <p:sldLayoutId id="2147484045" r:id="rId19"/>
    <p:sldLayoutId id="2147484046" r:id="rId20"/>
    <p:sldLayoutId id="2147484047" r:id="rId21"/>
    <p:sldLayoutId id="2147484048" r:id="rId22"/>
    <p:sldLayoutId id="2147484049" r:id="rId23"/>
    <p:sldLayoutId id="2147484050" r:id="rId24"/>
    <p:sldLayoutId id="2147484051" r:id="rId25"/>
    <p:sldLayoutId id="2147484052" r:id="rId26"/>
    <p:sldLayoutId id="2147484053" r:id="rId27"/>
    <p:sldLayoutId id="2147484054" r:id="rId28"/>
    <p:sldLayoutId id="2147484055" r:id="rId29"/>
    <p:sldLayoutId id="2147484056" r:id="rId30"/>
    <p:sldLayoutId id="2147484057" r:id="rId31"/>
    <p:sldLayoutId id="2147484058" r:id="rId32"/>
    <p:sldLayoutId id="2147484059" r:id="rId33"/>
  </p:sldLayoutIdLst>
  <p:hf hdr="0" ftr="0" dt="0"/>
  <p:txStyles>
    <p:titleStyle>
      <a:lvl1pPr algn="l" defTabSz="1039490" rtl="0" eaLnBrk="1" latinLnBrk="0" hangingPunct="1">
        <a:lnSpc>
          <a:spcPct val="90000"/>
        </a:lnSpc>
        <a:spcBef>
          <a:spcPct val="0"/>
        </a:spcBef>
        <a:buNone/>
        <a:defRPr sz="50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9872" indent="-259872" algn="l" defTabSz="1039490" rtl="0" eaLnBrk="1" latinLnBrk="0" hangingPunct="1">
        <a:lnSpc>
          <a:spcPct val="90000"/>
        </a:lnSpc>
        <a:spcBef>
          <a:spcPts val="1137"/>
        </a:spcBef>
        <a:buFont typeface="Arial" panose="020B0604020202020204" pitchFamily="34" charset="0"/>
        <a:buChar char="•"/>
        <a:defRPr sz="3183" kern="1200">
          <a:solidFill>
            <a:schemeClr val="tx1"/>
          </a:solidFill>
          <a:latin typeface="+mn-lt"/>
          <a:ea typeface="+mn-ea"/>
          <a:cs typeface="+mn-cs"/>
        </a:defRPr>
      </a:lvl1pPr>
      <a:lvl2pPr marL="77961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728" kern="1200">
          <a:solidFill>
            <a:schemeClr val="tx1"/>
          </a:solidFill>
          <a:latin typeface="+mn-lt"/>
          <a:ea typeface="+mn-ea"/>
          <a:cs typeface="+mn-cs"/>
        </a:defRPr>
      </a:lvl2pPr>
      <a:lvl3pPr marL="129936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274" kern="1200">
          <a:solidFill>
            <a:schemeClr val="tx1"/>
          </a:solidFill>
          <a:latin typeface="+mn-lt"/>
          <a:ea typeface="+mn-ea"/>
          <a:cs typeface="+mn-cs"/>
        </a:defRPr>
      </a:lvl3pPr>
      <a:lvl4pPr marL="181910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4pPr>
      <a:lvl5pPr marL="233885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5pPr>
      <a:lvl6pPr marL="285859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37834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898087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417832" indent="-259872" algn="l" defTabSz="1039490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1pPr>
      <a:lvl2pPr marL="51974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2pPr>
      <a:lvl3pPr marL="103949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3pPr>
      <a:lvl4pPr marL="155923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4pPr>
      <a:lvl5pPr marL="207898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5pPr>
      <a:lvl6pPr marL="259872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11847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638215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157960" algn="l" defTabSz="1039490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12" Type="http://schemas.openxmlformats.org/officeDocument/2006/relationships/image" Target="../media/image56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jpe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12" Type="http://schemas.openxmlformats.org/officeDocument/2006/relationships/image" Target="../media/image69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jpe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0.pn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4.jpe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18" Type="http://schemas.openxmlformats.org/officeDocument/2006/relationships/image" Target="../media/image109.jpeg"/><Relationship Id="rId26" Type="http://schemas.openxmlformats.org/officeDocument/2006/relationships/image" Target="../media/image117.jpeg"/><Relationship Id="rId3" Type="http://schemas.openxmlformats.org/officeDocument/2006/relationships/image" Target="../media/image94.png"/><Relationship Id="rId21" Type="http://schemas.openxmlformats.org/officeDocument/2006/relationships/image" Target="../media/image112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108.png"/><Relationship Id="rId25" Type="http://schemas.openxmlformats.org/officeDocument/2006/relationships/image" Target="../media/image116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07.png"/><Relationship Id="rId20" Type="http://schemas.openxmlformats.org/officeDocument/2006/relationships/image" Target="../media/image111.jpeg"/><Relationship Id="rId29" Type="http://schemas.openxmlformats.org/officeDocument/2006/relationships/image" Target="../media/image12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24" Type="http://schemas.openxmlformats.org/officeDocument/2006/relationships/image" Target="../media/image115.png"/><Relationship Id="rId5" Type="http://schemas.openxmlformats.org/officeDocument/2006/relationships/image" Target="../media/image96.jpg"/><Relationship Id="rId15" Type="http://schemas.openxmlformats.org/officeDocument/2006/relationships/image" Target="../media/image106.png"/><Relationship Id="rId23" Type="http://schemas.openxmlformats.org/officeDocument/2006/relationships/image" Target="../media/image114.jpeg"/><Relationship Id="rId28" Type="http://schemas.openxmlformats.org/officeDocument/2006/relationships/image" Target="../media/image119.png"/><Relationship Id="rId10" Type="http://schemas.openxmlformats.org/officeDocument/2006/relationships/image" Target="../media/image101.png"/><Relationship Id="rId19" Type="http://schemas.openxmlformats.org/officeDocument/2006/relationships/image" Target="../media/image110.jpeg"/><Relationship Id="rId31" Type="http://schemas.openxmlformats.org/officeDocument/2006/relationships/image" Target="../media/image122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Relationship Id="rId22" Type="http://schemas.openxmlformats.org/officeDocument/2006/relationships/image" Target="../media/image113.jpeg"/><Relationship Id="rId27" Type="http://schemas.openxmlformats.org/officeDocument/2006/relationships/image" Target="../media/image118.jpeg"/><Relationship Id="rId30" Type="http://schemas.openxmlformats.org/officeDocument/2006/relationships/image" Target="../media/image12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13" Type="http://schemas.openxmlformats.org/officeDocument/2006/relationships/image" Target="../media/image133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32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10" Type="http://schemas.openxmlformats.org/officeDocument/2006/relationships/image" Target="../media/image130.png"/><Relationship Id="rId4" Type="http://schemas.openxmlformats.org/officeDocument/2006/relationships/image" Target="../media/image124.jpe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jpeg"/><Relationship Id="rId3" Type="http://schemas.openxmlformats.org/officeDocument/2006/relationships/image" Target="../media/image137.png"/><Relationship Id="rId7" Type="http://schemas.openxmlformats.org/officeDocument/2006/relationships/image" Target="../media/image1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5" Type="http://schemas.openxmlformats.org/officeDocument/2006/relationships/image" Target="../media/image139.png"/><Relationship Id="rId10" Type="http://schemas.openxmlformats.org/officeDocument/2006/relationships/image" Target="../media/image144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85C332-BC84-88BC-E19F-338C1F86BC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78450" y="1913405"/>
            <a:ext cx="6583362" cy="825500"/>
          </a:xfrm>
          <a:prstGeom prst="rect">
            <a:avLst/>
          </a:prstGeom>
        </p:spPr>
        <p:txBody>
          <a:bodyPr/>
          <a:lstStyle/>
          <a:p>
            <a:r>
              <a:rPr lang="fr-FR" sz="6821" u="sng" dirty="0">
                <a:solidFill>
                  <a:srgbClr val="000083"/>
                </a:solidFill>
                <a:uFill>
                  <a:solidFill>
                    <a:srgbClr val="FF422B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Présentation</a:t>
            </a:r>
            <a:r>
              <a:rPr lang="fr-FR" sz="682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5AE01F1-A48A-CA25-96E1-523FD9A18458}"/>
              </a:ext>
            </a:extLst>
          </p:cNvPr>
          <p:cNvSpPr/>
          <p:nvPr/>
        </p:nvSpPr>
        <p:spPr>
          <a:xfrm>
            <a:off x="3864476" y="3368218"/>
            <a:ext cx="3126554" cy="1071435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E164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122779" rtlCol="0" anchor="ctr">
            <a:noAutofit/>
          </a:bodyPr>
          <a:lstStyle/>
          <a:p>
            <a:pPr algn="ctr"/>
            <a:r>
              <a:rPr lang="fr-FR" sz="6821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CNAS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701665-A7BB-D7F0-A36D-2EEFA45A044A}"/>
              </a:ext>
            </a:extLst>
          </p:cNvPr>
          <p:cNvSpPr txBox="1"/>
          <p:nvPr/>
        </p:nvSpPr>
        <p:spPr>
          <a:xfrm>
            <a:off x="9592310" y="542922"/>
            <a:ext cx="215677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fr-FR" sz="2000" dirty="0">
                <a:solidFill>
                  <a:srgbClr val="00008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Agir</a:t>
            </a:r>
            <a:r>
              <a:rPr lang="fr-FR" sz="20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sz="2000" dirty="0">
                <a:solidFill>
                  <a:srgbClr val="FF422B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ensemble</a:t>
            </a:r>
          </a:p>
          <a:p>
            <a:pPr algn="r"/>
            <a:r>
              <a:rPr lang="fr-FR" sz="2000" dirty="0">
                <a:solidFill>
                  <a:srgbClr val="00008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Soutenir</a:t>
            </a:r>
            <a:r>
              <a:rPr lang="fr-FR" sz="20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sz="2000" dirty="0">
                <a:solidFill>
                  <a:srgbClr val="FF422B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chacun</a:t>
            </a:r>
          </a:p>
        </p:txBody>
      </p:sp>
      <p:pic>
        <p:nvPicPr>
          <p:cNvPr id="4" name="Picture 2" descr="logo_aiguillon">
            <a:extLst>
              <a:ext uri="{FF2B5EF4-FFF2-40B4-BE49-F238E27FC236}">
                <a16:creationId xmlns:a16="http://schemas.microsoft.com/office/drawing/2014/main" id="{037BFB6F-5AD3-9F9A-1BC7-BC8D2E0A3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922" y="5016220"/>
            <a:ext cx="3389780" cy="184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742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F05A01-8458-21CF-E42D-FE6ADCC6735C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7D69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C8D7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C8D7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C8D7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CF0AEF-260F-623B-4158-1AAF5978FCB2}"/>
              </a:ext>
            </a:extLst>
          </p:cNvPr>
          <p:cNvSpPr/>
          <p:nvPr/>
        </p:nvSpPr>
        <p:spPr>
          <a:xfrm>
            <a:off x="4114443" y="404875"/>
            <a:ext cx="4010981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C8D72D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 quotidien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6F4963-B37B-A2D2-65CA-E2EA90EED375}"/>
              </a:ext>
            </a:extLst>
          </p:cNvPr>
          <p:cNvSpPr txBox="1"/>
          <p:nvPr/>
        </p:nvSpPr>
        <p:spPr>
          <a:xfrm>
            <a:off x="2852103" y="2178474"/>
            <a:ext cx="89281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spcAft>
                <a:spcPts val="24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1007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Départ à la retraite ou licenciement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	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170 € + 10 € / an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inaptitude physique  	au-delà de 5 ans</a:t>
            </a:r>
          </a:p>
          <a:p>
            <a:pPr marL="544513" indent="-544513">
              <a:spcAft>
                <a:spcPts val="24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1007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Aide-ménagère à domicile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	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300 € / an</a:t>
            </a:r>
          </a:p>
          <a:p>
            <a:pPr marL="544513" indent="-544513">
              <a:spcAft>
                <a:spcPts val="24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1007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Hébergement permanent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	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120 € / an</a:t>
            </a:r>
          </a:p>
          <a:p>
            <a:pPr marL="285750" indent="-285750">
              <a:buSzPct val="100000"/>
              <a:buBlip>
                <a:blip r:embed="rId2"/>
              </a:buBlip>
              <a:tabLst>
                <a:tab pos="6100763" algn="l"/>
              </a:tabLst>
            </a:pPr>
            <a:endParaRPr lang="fr-FR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026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F05A01-8458-21CF-E42D-FE6ADCC6735C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7D69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C8D7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C8D7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C8D7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CF0AEF-260F-623B-4158-1AAF5978FCB2}"/>
              </a:ext>
            </a:extLst>
          </p:cNvPr>
          <p:cNvSpPr/>
          <p:nvPr/>
        </p:nvSpPr>
        <p:spPr>
          <a:xfrm>
            <a:off x="4114443" y="404875"/>
            <a:ext cx="4010981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C8D72D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 quotidien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6F4963-B37B-A2D2-65CA-E2EA90EED375}"/>
              </a:ext>
            </a:extLst>
          </p:cNvPr>
          <p:cNvSpPr txBox="1"/>
          <p:nvPr/>
        </p:nvSpPr>
        <p:spPr>
          <a:xfrm>
            <a:off x="2638743" y="1623212"/>
            <a:ext cx="759426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2788" indent="-712788">
              <a:spcAft>
                <a:spcPts val="18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100763" algn="l"/>
              </a:tabLst>
              <a:defRPr/>
            </a:pPr>
            <a:r>
              <a:rPr lang="fr-FR" sz="3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Ticket CESU</a:t>
            </a:r>
          </a:p>
          <a:p>
            <a:pPr marL="285750" indent="-285750">
              <a:buSzPct val="100000"/>
              <a:buBlip>
                <a:blip r:embed="rId2"/>
              </a:buBlip>
              <a:tabLst>
                <a:tab pos="6100763" algn="l"/>
              </a:tabLst>
            </a:pPr>
            <a:endParaRPr lang="fr-FR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B60AEDB-7050-F840-A1B3-7DE51D27EFDD}"/>
              </a:ext>
            </a:extLst>
          </p:cNvPr>
          <p:cNvSpPr txBox="1"/>
          <p:nvPr/>
        </p:nvSpPr>
        <p:spPr>
          <a:xfrm>
            <a:off x="2930001" y="2464989"/>
            <a:ext cx="8680734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638" lvl="1">
              <a:buSzPct val="150000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régler + de 20 services à la personne dans 3 domaines : </a:t>
            </a:r>
          </a:p>
          <a:p>
            <a:pPr marL="900113" lvl="1" indent="-342900" defTabSz="812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enfance</a:t>
            </a:r>
          </a:p>
          <a:p>
            <a:pPr marL="900113" lvl="1" indent="-342900" defTabSz="812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dépendance</a:t>
            </a:r>
          </a:p>
          <a:p>
            <a:pPr marL="900113" lvl="1" indent="-342900" defTabSz="812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habitat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C32E427-85DD-C532-6021-31B868C434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2191">
            <a:off x="7105519" y="3046821"/>
            <a:ext cx="3060335" cy="1684985"/>
          </a:xfrm>
          <a:prstGeom prst="rect">
            <a:avLst/>
          </a:prstGeom>
          <a:effectLst>
            <a:outerShdw blurRad="114300" dist="152400" dir="2700000" algn="tl" rotWithShape="0">
              <a:prstClr val="black">
                <a:alpha val="18000"/>
              </a:prstClr>
            </a:outerShdw>
          </a:effec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599A21E-33DF-C337-FBA5-8D52799BE046}"/>
              </a:ext>
            </a:extLst>
          </p:cNvPr>
          <p:cNvSpPr txBox="1"/>
          <p:nvPr/>
        </p:nvSpPr>
        <p:spPr>
          <a:xfrm>
            <a:off x="2930001" y="4833938"/>
            <a:ext cx="627493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crédit d’impôt en fonction de la réglementation en vigueur</a:t>
            </a:r>
            <a:br>
              <a:rPr lang="fr-FR" sz="16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16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3406775" algn="dec"/>
              </a:tabLst>
            </a:pPr>
            <a:r>
              <a:rPr lang="fr-FR" sz="16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 : 1 heure de prestation	20,00 €</a:t>
            </a:r>
          </a:p>
          <a:p>
            <a:pPr marL="838200" indent="152400">
              <a:tabLst>
                <a:tab pos="3406775" algn="dec"/>
              </a:tabLst>
            </a:pPr>
            <a:r>
              <a:rPr lang="fr-FR" sz="16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Avantage CNAS	- 2,60 €</a:t>
            </a:r>
          </a:p>
          <a:p>
            <a:pPr marL="838200" indent="152400">
              <a:tabLst>
                <a:tab pos="3406775" algn="dec"/>
              </a:tabLst>
            </a:pPr>
            <a:r>
              <a:rPr lang="fr-FR" sz="16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Avantage fiscal	- 8,70 €</a:t>
            </a:r>
          </a:p>
          <a:p>
            <a:pPr marL="838200" indent="152400">
              <a:tabLst>
                <a:tab pos="3406775" algn="dec"/>
              </a:tabLst>
            </a:pPr>
            <a:endParaRPr lang="fr-FR" sz="16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38200" indent="152400">
              <a:tabLst>
                <a:tab pos="3406775" algn="dec"/>
              </a:tabLst>
            </a:pPr>
            <a:r>
              <a:rPr lang="fr-FR" sz="16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Reste à charge	8,70 €</a:t>
            </a:r>
          </a:p>
          <a:p>
            <a:endParaRPr lang="fr-FR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D296A83-1457-745A-37FE-60EE5879EC4F}"/>
              </a:ext>
            </a:extLst>
          </p:cNvPr>
          <p:cNvGrpSpPr/>
          <p:nvPr/>
        </p:nvGrpSpPr>
        <p:grpSpPr>
          <a:xfrm>
            <a:off x="5978058" y="1460931"/>
            <a:ext cx="915635" cy="855592"/>
            <a:chOff x="2469253" y="3803594"/>
            <a:chExt cx="915635" cy="855592"/>
          </a:xfrm>
        </p:grpSpPr>
        <p:pic>
          <p:nvPicPr>
            <p:cNvPr id="13" name="Image 12" descr="Une image contenant câble, connecteur&#10;&#10;Description générée automatiquement">
              <a:extLst>
                <a:ext uri="{FF2B5EF4-FFF2-40B4-BE49-F238E27FC236}">
                  <a16:creationId xmlns:a16="http://schemas.microsoft.com/office/drawing/2014/main" id="{25DE87BE-653D-2A2B-95A2-EADFF0B29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3900" y="3803594"/>
              <a:ext cx="855592" cy="85559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018D91E-F463-A68E-D7C5-E3744488A63F}"/>
                </a:ext>
              </a:extLst>
            </p:cNvPr>
            <p:cNvSpPr/>
            <p:nvPr/>
          </p:nvSpPr>
          <p:spPr>
            <a:xfrm>
              <a:off x="2469253" y="4019261"/>
              <a:ext cx="9156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20 %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8024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F05A01-8458-21CF-E42D-FE6ADCC6735C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7D69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C8D7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C8D7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C8D7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CF0AEF-260F-623B-4158-1AAF5978FCB2}"/>
              </a:ext>
            </a:extLst>
          </p:cNvPr>
          <p:cNvSpPr/>
          <p:nvPr/>
        </p:nvSpPr>
        <p:spPr>
          <a:xfrm>
            <a:off x="4114443" y="428025"/>
            <a:ext cx="4010981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C8D72D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 quotidien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D296A83-1457-745A-37FE-60EE5879EC4F}"/>
              </a:ext>
            </a:extLst>
          </p:cNvPr>
          <p:cNvGrpSpPr/>
          <p:nvPr/>
        </p:nvGrpSpPr>
        <p:grpSpPr>
          <a:xfrm>
            <a:off x="9228137" y="1672155"/>
            <a:ext cx="915635" cy="855592"/>
            <a:chOff x="2469253" y="3803594"/>
            <a:chExt cx="915635" cy="855592"/>
          </a:xfrm>
        </p:grpSpPr>
        <p:pic>
          <p:nvPicPr>
            <p:cNvPr id="13" name="Image 12" descr="Une image contenant câble, connecteur&#10;&#10;Description générée automatiquement">
              <a:extLst>
                <a:ext uri="{FF2B5EF4-FFF2-40B4-BE49-F238E27FC236}">
                  <a16:creationId xmlns:a16="http://schemas.microsoft.com/office/drawing/2014/main" id="{25DE87BE-653D-2A2B-95A2-EADFF0B29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3900" y="3803594"/>
              <a:ext cx="855592" cy="85559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018D91E-F463-A68E-D7C5-E3744488A63F}"/>
                </a:ext>
              </a:extLst>
            </p:cNvPr>
            <p:cNvSpPr/>
            <p:nvPr/>
          </p:nvSpPr>
          <p:spPr>
            <a:xfrm>
              <a:off x="2469253" y="4019261"/>
              <a:ext cx="9156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20 %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DCC5C5A5-7CBA-92B0-FD79-7049B39827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863" y="1855947"/>
            <a:ext cx="540000" cy="5400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EEC6591-A1AB-53EB-E79A-5484CAE16504}"/>
              </a:ext>
            </a:extLst>
          </p:cNvPr>
          <p:cNvSpPr txBox="1"/>
          <p:nvPr/>
        </p:nvSpPr>
        <p:spPr>
          <a:xfrm>
            <a:off x="3591027" y="1807564"/>
            <a:ext cx="580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Assurances auto et habitation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6B265F0-1B14-3CDB-0A8C-0D9639D30F98}"/>
              </a:ext>
            </a:extLst>
          </p:cNvPr>
          <p:cNvSpPr/>
          <p:nvPr/>
        </p:nvSpPr>
        <p:spPr>
          <a:xfrm>
            <a:off x="11041430" y="6544844"/>
            <a:ext cx="9236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- 15 %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8973A907-0F96-2305-C272-A291EA944F50}"/>
              </a:ext>
            </a:extLst>
          </p:cNvPr>
          <p:cNvSpPr txBox="1"/>
          <p:nvPr/>
        </p:nvSpPr>
        <p:spPr>
          <a:xfrm>
            <a:off x="3591027" y="3089886"/>
            <a:ext cx="7256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fr-FR" sz="3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juridique</a:t>
            </a:r>
            <a:endParaRPr lang="fr-FR" sz="3200" dirty="0">
              <a:solidFill>
                <a:srgbClr val="000083"/>
              </a:solidFill>
            </a:endParaRPr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4FAAF04D-02DC-8E1E-3857-56BEA732FB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034" y="3119462"/>
            <a:ext cx="540000" cy="540000"/>
          </a:xfrm>
          <a:prstGeom prst="rect">
            <a:avLst/>
          </a:prstGeom>
        </p:spPr>
      </p:pic>
      <p:grpSp>
        <p:nvGrpSpPr>
          <p:cNvPr id="49" name="Groupe 48">
            <a:extLst>
              <a:ext uri="{FF2B5EF4-FFF2-40B4-BE49-F238E27FC236}">
                <a16:creationId xmlns:a16="http://schemas.microsoft.com/office/drawing/2014/main" id="{221367E7-249D-235E-B516-D7DDBA1466EB}"/>
              </a:ext>
            </a:extLst>
          </p:cNvPr>
          <p:cNvGrpSpPr/>
          <p:nvPr/>
        </p:nvGrpSpPr>
        <p:grpSpPr>
          <a:xfrm>
            <a:off x="7511842" y="2818904"/>
            <a:ext cx="2141860" cy="917908"/>
            <a:chOff x="7395375" y="2450664"/>
            <a:chExt cx="2141860" cy="917908"/>
          </a:xfrm>
        </p:grpSpPr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5F91080-CDFB-2B72-61F3-304C6B797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4264" y="2450664"/>
              <a:ext cx="1970664" cy="917908"/>
            </a:xfrm>
            <a:prstGeom prst="rect">
              <a:avLst/>
            </a:prstGeom>
          </p:spPr>
        </p:pic>
        <p:sp>
          <p:nvSpPr>
            <p:cNvPr id="43" name="Rectangle à coins arrondis 30">
              <a:extLst>
                <a:ext uri="{FF2B5EF4-FFF2-40B4-BE49-F238E27FC236}">
                  <a16:creationId xmlns:a16="http://schemas.microsoft.com/office/drawing/2014/main" id="{C925EDAC-DD8D-1606-50CF-2C60DE57ABF1}"/>
                </a:ext>
              </a:extLst>
            </p:cNvPr>
            <p:cNvSpPr/>
            <p:nvPr/>
          </p:nvSpPr>
          <p:spPr>
            <a:xfrm rot="20970275">
              <a:off x="7395375" y="2726897"/>
              <a:ext cx="2141860" cy="40924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Service </a:t>
              </a:r>
              <a:r>
                <a:rPr lang="fr-FR" sz="1400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gratuit</a:t>
              </a:r>
            </a:p>
            <a:p>
              <a:pPr algn="ctr"/>
              <a:r>
                <a:rPr lang="fr-FR" sz="140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financé par le CNAS</a:t>
              </a:r>
            </a:p>
          </p:txBody>
        </p: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412712C4-72E1-ACF4-A7AC-90850DA74F6B}"/>
              </a:ext>
            </a:extLst>
          </p:cNvPr>
          <p:cNvSpPr txBox="1"/>
          <p:nvPr/>
        </p:nvSpPr>
        <p:spPr>
          <a:xfrm>
            <a:off x="2864861" y="4468385"/>
            <a:ext cx="835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2788" lvl="1" indent="-712788"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</a:pPr>
            <a:r>
              <a:rPr lang="fr-FR" sz="3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Abonnements magazines</a:t>
            </a:r>
          </a:p>
          <a:p>
            <a:pPr marL="712788" lvl="1"/>
            <a:r>
              <a:rPr lang="fr-FR" sz="3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Tarifs préférentiels sur + de 170 titres </a:t>
            </a:r>
            <a:endParaRPr lang="fr-FR" sz="3200" dirty="0">
              <a:solidFill>
                <a:srgbClr val="0000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840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51F20F8-8010-5069-3BE0-FD06D31205A5}"/>
              </a:ext>
            </a:extLst>
          </p:cNvPr>
          <p:cNvSpPr txBox="1"/>
          <p:nvPr/>
        </p:nvSpPr>
        <p:spPr>
          <a:xfrm>
            <a:off x="4528981" y="1572596"/>
            <a:ext cx="5915659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800"/>
              </a:spcAft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Achat de vélos neufs</a:t>
            </a:r>
          </a:p>
          <a:p>
            <a:pPr>
              <a:spcAft>
                <a:spcPts val="4800"/>
              </a:spcAft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Achat voitures neuves</a:t>
            </a:r>
          </a:p>
          <a:p>
            <a:pPr>
              <a:spcAft>
                <a:spcPts val="4800"/>
              </a:spcAft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Achat voitures d’occasion</a:t>
            </a:r>
          </a:p>
          <a:p>
            <a:pPr>
              <a:spcAft>
                <a:spcPts val="4800"/>
              </a:spcAft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 de voitures</a:t>
            </a:r>
          </a:p>
          <a:p>
            <a:pPr>
              <a:spcAft>
                <a:spcPts val="4800"/>
              </a:spcAft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 de véhicules</a:t>
            </a:r>
          </a:p>
          <a:p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EF05A01-8458-21CF-E42D-FE6ADCC6735C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7D69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C8D7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C8D7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C8D7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CF0AEF-260F-623B-4158-1AAF5978FCB2}"/>
              </a:ext>
            </a:extLst>
          </p:cNvPr>
          <p:cNvSpPr/>
          <p:nvPr/>
        </p:nvSpPr>
        <p:spPr>
          <a:xfrm>
            <a:off x="4114443" y="416450"/>
            <a:ext cx="4010981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C8D72D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 quotidien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D296A83-1457-745A-37FE-60EE5879EC4F}"/>
              </a:ext>
            </a:extLst>
          </p:cNvPr>
          <p:cNvGrpSpPr/>
          <p:nvPr/>
        </p:nvGrpSpPr>
        <p:grpSpPr>
          <a:xfrm>
            <a:off x="8194630" y="1340091"/>
            <a:ext cx="915635" cy="855592"/>
            <a:chOff x="2469253" y="3803594"/>
            <a:chExt cx="915635" cy="855592"/>
          </a:xfrm>
        </p:grpSpPr>
        <p:pic>
          <p:nvPicPr>
            <p:cNvPr id="13" name="Image 12" descr="Une image contenant câble, connecteur&#10;&#10;Description générée automatiquement">
              <a:extLst>
                <a:ext uri="{FF2B5EF4-FFF2-40B4-BE49-F238E27FC236}">
                  <a16:creationId xmlns:a16="http://schemas.microsoft.com/office/drawing/2014/main" id="{25DE87BE-653D-2A2B-95A2-EADFF0B29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3900" y="3803594"/>
              <a:ext cx="855592" cy="85559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018D91E-F463-A68E-D7C5-E3744488A63F}"/>
                </a:ext>
              </a:extLst>
            </p:cNvPr>
            <p:cNvSpPr/>
            <p:nvPr/>
          </p:nvSpPr>
          <p:spPr>
            <a:xfrm>
              <a:off x="2469253" y="3924011"/>
              <a:ext cx="915635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160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Jusqu’à</a:t>
              </a:r>
            </a:p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15 %</a:t>
              </a:r>
            </a:p>
          </p:txBody>
        </p:sp>
      </p:grpSp>
      <p:pic>
        <p:nvPicPr>
          <p:cNvPr id="22" name="Picture 2" descr="http://www.amtt.fr/images/logos_site/logo-clubauto.jpg">
            <a:extLst>
              <a:ext uri="{FF2B5EF4-FFF2-40B4-BE49-F238E27FC236}">
                <a16:creationId xmlns:a16="http://schemas.microsoft.com/office/drawing/2014/main" id="{451E45B0-D660-4D24-B575-068D0DB206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1" t="12833" r="25385" b="14009"/>
          <a:stretch/>
        </p:blipFill>
        <p:spPr bwMode="auto">
          <a:xfrm>
            <a:off x="2940044" y="2648281"/>
            <a:ext cx="696919" cy="70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E1A9D428-8368-12BF-60BD-5CC859FC70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6" r="23270" b="29193"/>
          <a:stretch/>
        </p:blipFill>
        <p:spPr>
          <a:xfrm>
            <a:off x="2963863" y="3775978"/>
            <a:ext cx="1150580" cy="3727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1A4DAB1-A258-D28C-F6D8-BEDF09D646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4180" y="1741580"/>
            <a:ext cx="1383346" cy="436241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61922245-89A8-DBD8-739B-DEDE4A8C43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5612" y="4756354"/>
            <a:ext cx="1313586" cy="385574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E5C68248-56AA-32A1-9EC4-8D9297C8A6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5254" y="5692798"/>
            <a:ext cx="1027147" cy="526478"/>
          </a:xfrm>
          <a:prstGeom prst="rect">
            <a:avLst/>
          </a:prstGeom>
        </p:spPr>
      </p:pic>
      <p:grpSp>
        <p:nvGrpSpPr>
          <p:cNvPr id="47" name="Groupe 46">
            <a:extLst>
              <a:ext uri="{FF2B5EF4-FFF2-40B4-BE49-F238E27FC236}">
                <a16:creationId xmlns:a16="http://schemas.microsoft.com/office/drawing/2014/main" id="{56CFA12E-E4BC-30B3-3769-6FB87ADE5FC2}"/>
              </a:ext>
            </a:extLst>
          </p:cNvPr>
          <p:cNvGrpSpPr/>
          <p:nvPr/>
        </p:nvGrpSpPr>
        <p:grpSpPr>
          <a:xfrm>
            <a:off x="8125424" y="4521345"/>
            <a:ext cx="855592" cy="855592"/>
            <a:chOff x="2513900" y="3803594"/>
            <a:chExt cx="855592" cy="855592"/>
          </a:xfrm>
        </p:grpSpPr>
        <p:pic>
          <p:nvPicPr>
            <p:cNvPr id="48" name="Image 47" descr="Une image contenant câble, connecteur&#10;&#10;Description générée automatiquement">
              <a:extLst>
                <a:ext uri="{FF2B5EF4-FFF2-40B4-BE49-F238E27FC236}">
                  <a16:creationId xmlns:a16="http://schemas.microsoft.com/office/drawing/2014/main" id="{80233002-ADAF-DB8D-8AF9-B253F1C532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3900" y="3803594"/>
              <a:ext cx="855592" cy="855592"/>
            </a:xfrm>
            <a:prstGeom prst="rect">
              <a:avLst/>
            </a:prstGeom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4ADCBE7-1467-7BEE-DA42-775221D11150}"/>
                </a:ext>
              </a:extLst>
            </p:cNvPr>
            <p:cNvSpPr/>
            <p:nvPr/>
          </p:nvSpPr>
          <p:spPr>
            <a:xfrm>
              <a:off x="2533373" y="4019261"/>
              <a:ext cx="7873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8 %</a:t>
              </a:r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899F163A-B42B-F6A8-EC6C-B7548A4E746E}"/>
              </a:ext>
            </a:extLst>
          </p:cNvPr>
          <p:cNvGrpSpPr/>
          <p:nvPr/>
        </p:nvGrpSpPr>
        <p:grpSpPr>
          <a:xfrm>
            <a:off x="8209254" y="5555591"/>
            <a:ext cx="915635" cy="855592"/>
            <a:chOff x="2469253" y="3803594"/>
            <a:chExt cx="915635" cy="855592"/>
          </a:xfrm>
        </p:grpSpPr>
        <p:pic>
          <p:nvPicPr>
            <p:cNvPr id="51" name="Image 50" descr="Une image contenant câble, connecteur&#10;&#10;Description générée automatiquement">
              <a:extLst>
                <a:ext uri="{FF2B5EF4-FFF2-40B4-BE49-F238E27FC236}">
                  <a16:creationId xmlns:a16="http://schemas.microsoft.com/office/drawing/2014/main" id="{94D06401-7196-AA6E-D3CB-E24F8CE73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3900" y="3803594"/>
              <a:ext cx="855592" cy="855592"/>
            </a:xfrm>
            <a:prstGeom prst="rect">
              <a:avLst/>
            </a:prstGeom>
          </p:spPr>
        </p:pic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B2A4AFB-D7D7-AFCF-7C3D-FD3720199C12}"/>
                </a:ext>
              </a:extLst>
            </p:cNvPr>
            <p:cNvSpPr/>
            <p:nvPr/>
          </p:nvSpPr>
          <p:spPr>
            <a:xfrm>
              <a:off x="2469253" y="4019261"/>
              <a:ext cx="9156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15 %</a:t>
              </a:r>
            </a:p>
          </p:txBody>
        </p:sp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49DA689C-4CDB-5175-E9D9-E5766E3663E9}"/>
              </a:ext>
            </a:extLst>
          </p:cNvPr>
          <p:cNvGrpSpPr/>
          <p:nvPr/>
        </p:nvGrpSpPr>
        <p:grpSpPr>
          <a:xfrm>
            <a:off x="8194630" y="2413595"/>
            <a:ext cx="915635" cy="855592"/>
            <a:chOff x="2469254" y="3803594"/>
            <a:chExt cx="915635" cy="855592"/>
          </a:xfrm>
        </p:grpSpPr>
        <p:pic>
          <p:nvPicPr>
            <p:cNvPr id="54" name="Image 53" descr="Une image contenant câble, connecteur&#10;&#10;Description générée automatiquement">
              <a:extLst>
                <a:ext uri="{FF2B5EF4-FFF2-40B4-BE49-F238E27FC236}">
                  <a16:creationId xmlns:a16="http://schemas.microsoft.com/office/drawing/2014/main" id="{80AACCE4-EE36-9255-A18F-89B93E861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3900" y="3803594"/>
              <a:ext cx="855592" cy="855592"/>
            </a:xfrm>
            <a:prstGeom prst="rect">
              <a:avLst/>
            </a:prstGeom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4B488D4-6758-6D5E-D12D-3E649A27C750}"/>
                </a:ext>
              </a:extLst>
            </p:cNvPr>
            <p:cNvSpPr/>
            <p:nvPr/>
          </p:nvSpPr>
          <p:spPr>
            <a:xfrm>
              <a:off x="2469254" y="3907501"/>
              <a:ext cx="915635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160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Jusqu’à</a:t>
              </a:r>
            </a:p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35 %</a:t>
              </a:r>
            </a:p>
          </p:txBody>
        </p: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4F0BDB87-83A2-7F10-8F2B-E0E7D0DA5696}"/>
              </a:ext>
            </a:extLst>
          </p:cNvPr>
          <p:cNvGrpSpPr/>
          <p:nvPr/>
        </p:nvGrpSpPr>
        <p:grpSpPr>
          <a:xfrm>
            <a:off x="8904840" y="3487099"/>
            <a:ext cx="915635" cy="855592"/>
            <a:chOff x="2469254" y="3803594"/>
            <a:chExt cx="915635" cy="855592"/>
          </a:xfrm>
        </p:grpSpPr>
        <p:pic>
          <p:nvPicPr>
            <p:cNvPr id="57" name="Image 56" descr="Une image contenant câble, connecteur&#10;&#10;Description générée automatiquement">
              <a:extLst>
                <a:ext uri="{FF2B5EF4-FFF2-40B4-BE49-F238E27FC236}">
                  <a16:creationId xmlns:a16="http://schemas.microsoft.com/office/drawing/2014/main" id="{CD535C9F-ED6C-7835-F6A1-B90521B9E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3900" y="3803594"/>
              <a:ext cx="855592" cy="855592"/>
            </a:xfrm>
            <a:prstGeom prst="rect">
              <a:avLst/>
            </a:prstGeom>
          </p:spPr>
        </p:pic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DFDA7C9-52D5-EEB6-0322-0F8370251985}"/>
                </a:ext>
              </a:extLst>
            </p:cNvPr>
            <p:cNvSpPr/>
            <p:nvPr/>
          </p:nvSpPr>
          <p:spPr>
            <a:xfrm>
              <a:off x="2469254" y="3907501"/>
              <a:ext cx="915635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160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Jusqu’à</a:t>
              </a:r>
            </a:p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42 %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0583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F05A01-8458-21CF-E42D-FE6ADCC6735C}"/>
              </a:ext>
            </a:extLst>
          </p:cNvPr>
          <p:cNvSpPr txBox="1"/>
          <p:nvPr/>
        </p:nvSpPr>
        <p:spPr>
          <a:xfrm>
            <a:off x="256145" y="2008984"/>
            <a:ext cx="1991533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7D69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C8D7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C8D7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C8D7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CF0AEF-260F-623B-4158-1AAF5978FCB2}"/>
              </a:ext>
            </a:extLst>
          </p:cNvPr>
          <p:cNvSpPr/>
          <p:nvPr/>
        </p:nvSpPr>
        <p:spPr>
          <a:xfrm>
            <a:off x="4114443" y="428025"/>
            <a:ext cx="4010981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C8D72D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 quotidien</a:t>
            </a: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4F0BDB87-83A2-7F10-8F2B-E0E7D0DA5696}"/>
              </a:ext>
            </a:extLst>
          </p:cNvPr>
          <p:cNvGrpSpPr/>
          <p:nvPr/>
        </p:nvGrpSpPr>
        <p:grpSpPr>
          <a:xfrm>
            <a:off x="5172158" y="2194848"/>
            <a:ext cx="915635" cy="855592"/>
            <a:chOff x="2469254" y="3803594"/>
            <a:chExt cx="915635" cy="855592"/>
          </a:xfrm>
        </p:grpSpPr>
        <p:pic>
          <p:nvPicPr>
            <p:cNvPr id="57" name="Image 56" descr="Une image contenant câble, connecteur&#10;&#10;Description générée automatiquement">
              <a:extLst>
                <a:ext uri="{FF2B5EF4-FFF2-40B4-BE49-F238E27FC236}">
                  <a16:creationId xmlns:a16="http://schemas.microsoft.com/office/drawing/2014/main" id="{CD535C9F-ED6C-7835-F6A1-B90521B9E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3900" y="3803594"/>
              <a:ext cx="855592" cy="855592"/>
            </a:xfrm>
            <a:prstGeom prst="rect">
              <a:avLst/>
            </a:prstGeom>
          </p:spPr>
        </p:pic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DFDA7C9-52D5-EEB6-0322-0F8370251985}"/>
                </a:ext>
              </a:extLst>
            </p:cNvPr>
            <p:cNvSpPr/>
            <p:nvPr/>
          </p:nvSpPr>
          <p:spPr>
            <a:xfrm>
              <a:off x="2469254" y="3907501"/>
              <a:ext cx="915635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160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Jusqu’à</a:t>
              </a:r>
            </a:p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15 %</a:t>
              </a: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12E7DC75-3B4C-BA3A-2C80-DE80AF011FF7}"/>
              </a:ext>
            </a:extLst>
          </p:cNvPr>
          <p:cNvSpPr txBox="1"/>
          <p:nvPr/>
        </p:nvSpPr>
        <p:spPr>
          <a:xfrm>
            <a:off x="2609850" y="2335705"/>
            <a:ext cx="8796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physique                ou     support dématérialisé</a:t>
            </a: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C2F64573-7D35-F11D-9E01-7A23A3BE80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251" y="2802810"/>
            <a:ext cx="1867782" cy="35144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BEB3BAAA-02C4-874B-4547-458B053D6CD8}"/>
              </a:ext>
            </a:extLst>
          </p:cNvPr>
          <p:cNvGrpSpPr/>
          <p:nvPr/>
        </p:nvGrpSpPr>
        <p:grpSpPr>
          <a:xfrm>
            <a:off x="2620654" y="3775003"/>
            <a:ext cx="6505694" cy="485535"/>
            <a:chOff x="2620654" y="3070153"/>
            <a:chExt cx="6505694" cy="485535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5102A304-7E3B-3605-0504-6EDFA0673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45168" y="3110120"/>
              <a:ext cx="936000" cy="405600"/>
            </a:xfrm>
            <a:prstGeom prst="rect">
              <a:avLst/>
            </a:prstGeom>
          </p:spPr>
        </p:pic>
        <p:pic>
          <p:nvPicPr>
            <p:cNvPr id="25" name="Picture 6" descr="http://blog.ordeparis.com/wp-content/uploads/2011/09/TG-BY-SODEXO-VECT.jpg">
              <a:extLst>
                <a:ext uri="{FF2B5EF4-FFF2-40B4-BE49-F238E27FC236}">
                  <a16:creationId xmlns:a16="http://schemas.microsoft.com/office/drawing/2014/main" id="{D26D8BDC-C534-B174-46B4-70F1966E7F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2348" y="3127650"/>
              <a:ext cx="1044000" cy="370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Image 25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8D773B6D-AEBB-669B-CDAD-77B42DF9D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3988" y="3070153"/>
              <a:ext cx="1080000" cy="485535"/>
            </a:xfrm>
            <a:prstGeom prst="rect">
              <a:avLst/>
            </a:prstGeom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E447EBBA-06B9-2AFD-CD89-AD42E2A754EC}"/>
                </a:ext>
              </a:extLst>
            </p:cNvPr>
            <p:cNvSpPr txBox="1"/>
            <p:nvPr/>
          </p:nvSpPr>
          <p:spPr>
            <a:xfrm>
              <a:off x="2620654" y="3128254"/>
              <a:ext cx="20667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>
                  <a:solidFill>
                    <a:srgbClr val="000083"/>
                  </a:solidFill>
                  <a:uFill>
                    <a:solidFill>
                      <a:srgbClr val="C8D72D"/>
                    </a:solidFill>
                  </a:uFill>
                  <a:latin typeface="Arial" panose="020B0604020202020204" pitchFamily="34" charset="0"/>
                  <a:cs typeface="Arial" panose="020B0604020202020204" pitchFamily="34" charset="0"/>
                </a:rPr>
                <a:t>Multi-enseignes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2567933-AD60-0DFA-8F03-7FA89A5C123C}"/>
              </a:ext>
            </a:extLst>
          </p:cNvPr>
          <p:cNvGrpSpPr/>
          <p:nvPr/>
        </p:nvGrpSpPr>
        <p:grpSpPr>
          <a:xfrm>
            <a:off x="2620654" y="4711382"/>
            <a:ext cx="8836174" cy="580185"/>
            <a:chOff x="2620654" y="4048193"/>
            <a:chExt cx="8836174" cy="580185"/>
          </a:xfrm>
        </p:grpSpPr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B0A5973B-A52C-5633-0FC0-EC5C50E3C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15182" y="4048193"/>
              <a:ext cx="648000" cy="580185"/>
            </a:xfrm>
            <a:prstGeom prst="rect">
              <a:avLst/>
            </a:prstGeom>
          </p:spPr>
        </p:pic>
        <p:pic>
          <p:nvPicPr>
            <p:cNvPr id="36" name="Picture 22" descr="http://ss.mgcdn.com/image/termnew/201603/56dd5e7b8665d_255_207.png">
              <a:extLst>
                <a:ext uri="{FF2B5EF4-FFF2-40B4-BE49-F238E27FC236}">
                  <a16:creationId xmlns:a16="http://schemas.microsoft.com/office/drawing/2014/main" id="{0C5487EA-EC63-56A0-231F-CA54587F49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1966" y="4165485"/>
              <a:ext cx="972000" cy="345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20787FD8-99ED-4A1C-4E0F-71C0DED27EC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74398" y="4165755"/>
              <a:ext cx="972000" cy="345060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AB346504-4DA7-4FA3-159B-B8402452D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7613" y="4205677"/>
              <a:ext cx="1080000" cy="265216"/>
            </a:xfrm>
            <a:prstGeom prst="rect">
              <a:avLst/>
            </a:prstGeom>
          </p:spPr>
        </p:pic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B93851A0-371E-2B33-B0F8-39D0F9DEBFCA}"/>
                </a:ext>
              </a:extLst>
            </p:cNvPr>
            <p:cNvSpPr txBox="1"/>
            <p:nvPr/>
          </p:nvSpPr>
          <p:spPr>
            <a:xfrm>
              <a:off x="2620654" y="4153619"/>
              <a:ext cx="27229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>
                  <a:solidFill>
                    <a:srgbClr val="000083"/>
                  </a:solidFill>
                  <a:uFill>
                    <a:solidFill>
                      <a:srgbClr val="C8D72D"/>
                    </a:solidFill>
                  </a:uFill>
                  <a:latin typeface="Arial" panose="020B0604020202020204" pitchFamily="34" charset="0"/>
                  <a:cs typeface="Arial" panose="020B0604020202020204" pitchFamily="34" charset="0"/>
                </a:rPr>
                <a:t>Grande distribution</a:t>
              </a:r>
            </a:p>
          </p:txBody>
        </p:sp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A1EC5DB9-6997-F879-1254-432A3129D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448828" y="4255467"/>
              <a:ext cx="1008000" cy="165636"/>
            </a:xfrm>
            <a:prstGeom prst="rect">
              <a:avLst/>
            </a:prstGeom>
          </p:spPr>
        </p:pic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CB250BF-DC07-B237-DA04-92C91231261E}"/>
              </a:ext>
            </a:extLst>
          </p:cNvPr>
          <p:cNvGrpSpPr/>
          <p:nvPr/>
        </p:nvGrpSpPr>
        <p:grpSpPr>
          <a:xfrm>
            <a:off x="2620654" y="5742410"/>
            <a:ext cx="5758053" cy="500634"/>
            <a:chOff x="2620654" y="5380460"/>
            <a:chExt cx="5758053" cy="500634"/>
          </a:xfrm>
        </p:grpSpPr>
        <p:pic>
          <p:nvPicPr>
            <p:cNvPr id="28" name="Picture 18" descr="http://www.twenga.fr/magazine/wp-content/uploads/sites/11/2014/06/code-promo-ca-logo-e1438874448883.jpg">
              <a:extLst>
                <a:ext uri="{FF2B5EF4-FFF2-40B4-BE49-F238E27FC236}">
                  <a16:creationId xmlns:a16="http://schemas.microsoft.com/office/drawing/2014/main" id="{0A14A4AD-BBFA-A7BB-EEE0-D037B83E29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25" t="7804" r="35686" b="8077"/>
            <a:stretch/>
          </p:blipFill>
          <p:spPr bwMode="auto">
            <a:xfrm>
              <a:off x="5126296" y="5380460"/>
              <a:ext cx="660702" cy="500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Image 31" descr="Une image contenant texte, extérieur, signe&#10;&#10;Description générée automatiquement">
              <a:extLst>
                <a:ext uri="{FF2B5EF4-FFF2-40B4-BE49-F238E27FC236}">
                  <a16:creationId xmlns:a16="http://schemas.microsoft.com/office/drawing/2014/main" id="{8C112008-8322-CDBB-BD46-34FBAFEBC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8860" y="5450777"/>
              <a:ext cx="839847" cy="360000"/>
            </a:xfrm>
            <a:prstGeom prst="rect">
              <a:avLst/>
            </a:prstGeom>
          </p:spPr>
        </p:pic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22B11D87-FC50-D6CF-7A16-E04EA72701C4}"/>
                </a:ext>
              </a:extLst>
            </p:cNvPr>
            <p:cNvSpPr txBox="1"/>
            <p:nvPr/>
          </p:nvSpPr>
          <p:spPr>
            <a:xfrm>
              <a:off x="2620654" y="5446111"/>
              <a:ext cx="17560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>
                  <a:solidFill>
                    <a:srgbClr val="000083"/>
                  </a:solidFill>
                  <a:uFill>
                    <a:solidFill>
                      <a:srgbClr val="C8D72D"/>
                    </a:solidFill>
                  </a:uFill>
                  <a:latin typeface="Arial" panose="020B0604020202020204" pitchFamily="34" charset="0"/>
                  <a:cs typeface="Arial" panose="020B0604020202020204" pitchFamily="34" charset="0"/>
                </a:rPr>
                <a:t>Habillement</a:t>
              </a:r>
            </a:p>
          </p:txBody>
        </p:sp>
        <p:pic>
          <p:nvPicPr>
            <p:cNvPr id="79" name="Image 78">
              <a:extLst>
                <a:ext uri="{FF2B5EF4-FFF2-40B4-BE49-F238E27FC236}">
                  <a16:creationId xmlns:a16="http://schemas.microsoft.com/office/drawing/2014/main" id="{F5B82624-EB21-C49A-3AD6-1A8A5AF35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230929" y="5482823"/>
              <a:ext cx="864000" cy="295909"/>
            </a:xfrm>
            <a:prstGeom prst="rect">
              <a:avLst/>
            </a:prstGeom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D296A83-1457-745A-37FE-60EE5879EC4F}"/>
              </a:ext>
            </a:extLst>
          </p:cNvPr>
          <p:cNvGrpSpPr/>
          <p:nvPr/>
        </p:nvGrpSpPr>
        <p:grpSpPr>
          <a:xfrm>
            <a:off x="10330945" y="2197516"/>
            <a:ext cx="855592" cy="853508"/>
            <a:chOff x="2513900" y="3803594"/>
            <a:chExt cx="855592" cy="855592"/>
          </a:xfrm>
        </p:grpSpPr>
        <p:pic>
          <p:nvPicPr>
            <p:cNvPr id="13" name="Image 12" descr="Une image contenant câble, connecteur&#10;&#10;Description générée automatiquement">
              <a:extLst>
                <a:ext uri="{FF2B5EF4-FFF2-40B4-BE49-F238E27FC236}">
                  <a16:creationId xmlns:a16="http://schemas.microsoft.com/office/drawing/2014/main" id="{25DE87BE-653D-2A2B-95A2-EADFF0B29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3900" y="3803594"/>
              <a:ext cx="855592" cy="85559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018D91E-F463-A68E-D7C5-E3744488A63F}"/>
                </a:ext>
              </a:extLst>
            </p:cNvPr>
            <p:cNvSpPr/>
            <p:nvPr/>
          </p:nvSpPr>
          <p:spPr>
            <a:xfrm>
              <a:off x="2533373" y="4019261"/>
              <a:ext cx="7873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6 %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FBCCFA6A-EE6B-5B63-268F-29D9744EF583}"/>
              </a:ext>
            </a:extLst>
          </p:cNvPr>
          <p:cNvSpPr txBox="1"/>
          <p:nvPr/>
        </p:nvSpPr>
        <p:spPr>
          <a:xfrm>
            <a:off x="2609850" y="1365493"/>
            <a:ext cx="941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Chèques et cartes-cadeaux : des </a:t>
            </a:r>
            <a:r>
              <a:rPr lang="fr-FR" sz="2400" b="1" u="sng" dirty="0">
                <a:solidFill>
                  <a:srgbClr val="000083"/>
                </a:solidFill>
                <a:uFill>
                  <a:solidFill>
                    <a:srgbClr val="FF7D69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économies</a:t>
            </a:r>
            <a:r>
              <a:rPr lang="fr-FR" sz="24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 quotidien !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F1D5446-3D36-C4B1-7780-8F022B8C7F69}"/>
              </a:ext>
            </a:extLst>
          </p:cNvPr>
          <p:cNvSpPr txBox="1"/>
          <p:nvPr/>
        </p:nvSpPr>
        <p:spPr>
          <a:xfrm>
            <a:off x="2609850" y="6410979"/>
            <a:ext cx="941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* Support dématérialisé : fin de date d’achat 03/03/2024 avec une date d’utilisation au 31/03/2024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64E4E89-B068-313A-8C74-270F606D2417}"/>
              </a:ext>
            </a:extLst>
          </p:cNvPr>
          <p:cNvSpPr txBox="1"/>
          <p:nvPr/>
        </p:nvSpPr>
        <p:spPr>
          <a:xfrm>
            <a:off x="8607267" y="4800131"/>
            <a:ext cx="251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499370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F05A01-8458-21CF-E42D-FE6ADCC6735C}"/>
              </a:ext>
            </a:extLst>
          </p:cNvPr>
          <p:cNvSpPr txBox="1"/>
          <p:nvPr/>
        </p:nvSpPr>
        <p:spPr>
          <a:xfrm>
            <a:off x="241509" y="2035363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7D69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C8D7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C8D7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C8D7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CF0AEF-260F-623B-4158-1AAF5978FCB2}"/>
              </a:ext>
            </a:extLst>
          </p:cNvPr>
          <p:cNvSpPr/>
          <p:nvPr/>
        </p:nvSpPr>
        <p:spPr>
          <a:xfrm>
            <a:off x="4114443" y="428025"/>
            <a:ext cx="4010981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C8D72D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 quotidien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F8B1F6E-4710-E996-9F1F-8B67D298C26F}"/>
              </a:ext>
            </a:extLst>
          </p:cNvPr>
          <p:cNvGrpSpPr/>
          <p:nvPr/>
        </p:nvGrpSpPr>
        <p:grpSpPr>
          <a:xfrm>
            <a:off x="2611141" y="2500452"/>
            <a:ext cx="8554546" cy="390767"/>
            <a:chOff x="2611141" y="2589664"/>
            <a:chExt cx="8554546" cy="39076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907FAA64-4547-831E-E44A-4D5A01C3A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27629" y="2646162"/>
              <a:ext cx="1476000" cy="277771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E7C566C-946F-A8A7-770D-B8D8A71E57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633" b="26459"/>
            <a:stretch/>
          </p:blipFill>
          <p:spPr>
            <a:xfrm>
              <a:off x="7098982" y="2622379"/>
              <a:ext cx="1404000" cy="325336"/>
            </a:xfrm>
            <a:prstGeom prst="rect">
              <a:avLst/>
            </a:prstGeom>
          </p:spPr>
        </p:pic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072FBE6B-B7C9-127E-3582-FB9D962B8E45}"/>
                </a:ext>
              </a:extLst>
            </p:cNvPr>
            <p:cNvSpPr txBox="1"/>
            <p:nvPr/>
          </p:nvSpPr>
          <p:spPr>
            <a:xfrm>
              <a:off x="2611141" y="2600381"/>
              <a:ext cx="27229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>
                  <a:solidFill>
                    <a:srgbClr val="000083"/>
                  </a:solidFill>
                  <a:uFill>
                    <a:solidFill>
                      <a:srgbClr val="C8D72D"/>
                    </a:solidFill>
                  </a:uFill>
                  <a:latin typeface="Arial" panose="020B0604020202020204" pitchFamily="34" charset="0"/>
                  <a:cs typeface="Arial" panose="020B0604020202020204" pitchFamily="34" charset="0"/>
                </a:rPr>
                <a:t>Maison</a:t>
              </a:r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&amp; </a:t>
              </a:r>
              <a:r>
                <a:rPr lang="fr-FR" b="1" u="sng" dirty="0">
                  <a:solidFill>
                    <a:srgbClr val="000083"/>
                  </a:solidFill>
                  <a:uFill>
                    <a:solidFill>
                      <a:srgbClr val="C8D72D"/>
                    </a:solidFill>
                  </a:uFill>
                  <a:latin typeface="Arial" panose="020B0604020202020204" pitchFamily="34" charset="0"/>
                  <a:cs typeface="Arial" panose="020B0604020202020204" pitchFamily="34" charset="0"/>
                </a:rPr>
                <a:t>Jardin</a:t>
              </a:r>
            </a:p>
          </p:txBody>
        </p:sp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AEC241F4-F454-D050-E426-D5BF136FA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98335" y="2613092"/>
              <a:ext cx="936000" cy="343910"/>
            </a:xfrm>
            <a:prstGeom prst="rect">
              <a:avLst/>
            </a:prstGeom>
          </p:spPr>
        </p:pic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EA12CEF3-A540-1F4C-FF38-B6969C35B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29687" y="2589664"/>
              <a:ext cx="936000" cy="390767"/>
            </a:xfrm>
            <a:prstGeom prst="rect">
              <a:avLst/>
            </a:prstGeom>
          </p:spPr>
        </p:pic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F7025B8E-32BF-42F4-7CDF-946F09F179A6}"/>
              </a:ext>
            </a:extLst>
          </p:cNvPr>
          <p:cNvGrpSpPr/>
          <p:nvPr/>
        </p:nvGrpSpPr>
        <p:grpSpPr>
          <a:xfrm>
            <a:off x="2611141" y="4255876"/>
            <a:ext cx="6237028" cy="369332"/>
            <a:chOff x="2611141" y="4298844"/>
            <a:chExt cx="6237028" cy="369332"/>
          </a:xfrm>
        </p:grpSpPr>
        <p:pic>
          <p:nvPicPr>
            <p:cNvPr id="8" name="Picture 10" descr="Afficher l'image d'origine">
              <a:extLst>
                <a:ext uri="{FF2B5EF4-FFF2-40B4-BE49-F238E27FC236}">
                  <a16:creationId xmlns:a16="http://schemas.microsoft.com/office/drawing/2014/main" id="{3682C66D-4B6B-0BCC-C1B9-05BC701151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92" t="23820" r="6042" b="23959"/>
            <a:stretch/>
          </p:blipFill>
          <p:spPr bwMode="auto">
            <a:xfrm>
              <a:off x="5276603" y="4316240"/>
              <a:ext cx="936000" cy="334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2" descr="http://nlachaux.e-monsite.com/medias/images/logo-maty.jpg">
              <a:extLst>
                <a:ext uri="{FF2B5EF4-FFF2-40B4-BE49-F238E27FC236}">
                  <a16:creationId xmlns:a16="http://schemas.microsoft.com/office/drawing/2014/main" id="{DD0674D8-73D6-000D-482E-76C6312B49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193" b="33637"/>
            <a:stretch/>
          </p:blipFill>
          <p:spPr bwMode="auto">
            <a:xfrm>
              <a:off x="6612386" y="4363994"/>
              <a:ext cx="1008000" cy="2390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134D263B-7ADC-4CF9-B716-D29E3902C091}"/>
                </a:ext>
              </a:extLst>
            </p:cNvPr>
            <p:cNvSpPr txBox="1"/>
            <p:nvPr/>
          </p:nvSpPr>
          <p:spPr>
            <a:xfrm>
              <a:off x="2611141" y="4298844"/>
              <a:ext cx="27229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>
                  <a:solidFill>
                    <a:srgbClr val="000083"/>
                  </a:solidFill>
                  <a:uFill>
                    <a:solidFill>
                      <a:srgbClr val="C8D72D"/>
                    </a:solidFill>
                  </a:uFill>
                  <a:latin typeface="Arial" panose="020B0604020202020204" pitchFamily="34" charset="0"/>
                  <a:cs typeface="Arial" panose="020B0604020202020204" pitchFamily="34" charset="0"/>
                </a:rPr>
                <a:t>Beauté</a:t>
              </a:r>
              <a:r>
                <a:rPr lang="fr-FR" b="1" dirty="0">
                  <a:solidFill>
                    <a:srgbClr val="000083"/>
                  </a:solidFill>
                  <a:uFill>
                    <a:solidFill>
                      <a:srgbClr val="C8D72D"/>
                    </a:solidFill>
                  </a:uFill>
                  <a:latin typeface="Arial" panose="020B0604020202020204" pitchFamily="34" charset="0"/>
                  <a:cs typeface="Arial" panose="020B0604020202020204" pitchFamily="34" charset="0"/>
                </a:rPr>
                <a:t> &amp; </a:t>
              </a:r>
              <a:r>
                <a:rPr lang="fr-FR" b="1" u="sng" dirty="0">
                  <a:solidFill>
                    <a:srgbClr val="000083"/>
                  </a:solidFill>
                  <a:uFill>
                    <a:solidFill>
                      <a:srgbClr val="C8D72D"/>
                    </a:solidFill>
                  </a:uFill>
                  <a:latin typeface="Arial" panose="020B0604020202020204" pitchFamily="34" charset="0"/>
                  <a:cs typeface="Arial" panose="020B0604020202020204" pitchFamily="34" charset="0"/>
                </a:rPr>
                <a:t>Accessoires</a:t>
              </a:r>
            </a:p>
          </p:txBody>
        </p:sp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26390ACE-DD53-8D0F-590F-E4525EE99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20169" y="4310710"/>
              <a:ext cx="828000" cy="345600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9227EFF-61E4-1EC1-CFB7-4F1AEEEFE288}"/>
              </a:ext>
            </a:extLst>
          </p:cNvPr>
          <p:cNvGrpSpPr/>
          <p:nvPr/>
        </p:nvGrpSpPr>
        <p:grpSpPr>
          <a:xfrm>
            <a:off x="2611141" y="5085435"/>
            <a:ext cx="3166950" cy="369332"/>
            <a:chOff x="2611141" y="5082891"/>
            <a:chExt cx="3166950" cy="369332"/>
          </a:xfrm>
        </p:grpSpPr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C846607B-CB23-6454-B886-5CE3C5E1371D}"/>
                </a:ext>
              </a:extLst>
            </p:cNvPr>
            <p:cNvSpPr txBox="1"/>
            <p:nvPr/>
          </p:nvSpPr>
          <p:spPr>
            <a:xfrm>
              <a:off x="2611141" y="5082891"/>
              <a:ext cx="27229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>
                  <a:solidFill>
                    <a:srgbClr val="000083"/>
                  </a:solidFill>
                  <a:uFill>
                    <a:solidFill>
                      <a:srgbClr val="C8D72D"/>
                    </a:solidFill>
                  </a:uFill>
                  <a:latin typeface="Arial" panose="020B0604020202020204" pitchFamily="34" charset="0"/>
                  <a:cs typeface="Arial" panose="020B0604020202020204" pitchFamily="34" charset="0"/>
                </a:rPr>
                <a:t>Carburant</a:t>
              </a:r>
            </a:p>
          </p:txBody>
        </p:sp>
        <p:pic>
          <p:nvPicPr>
            <p:cNvPr id="83" name="Image 82">
              <a:extLst>
                <a:ext uri="{FF2B5EF4-FFF2-40B4-BE49-F238E27FC236}">
                  <a16:creationId xmlns:a16="http://schemas.microsoft.com/office/drawing/2014/main" id="{92EEC1C2-6FDD-75F1-BEAE-C17302760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251339" y="5082891"/>
              <a:ext cx="526752" cy="369332"/>
            </a:xfrm>
            <a:prstGeom prst="rect">
              <a:avLst/>
            </a:prstGeom>
          </p:spPr>
        </p:pic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0F03272-DAB8-A059-90C4-43A234538D4A}"/>
              </a:ext>
            </a:extLst>
          </p:cNvPr>
          <p:cNvGrpSpPr/>
          <p:nvPr/>
        </p:nvGrpSpPr>
        <p:grpSpPr>
          <a:xfrm>
            <a:off x="2611141" y="5914994"/>
            <a:ext cx="3623242" cy="369332"/>
            <a:chOff x="2611141" y="5914994"/>
            <a:chExt cx="3623242" cy="369332"/>
          </a:xfrm>
        </p:grpSpPr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05782744-A90D-991C-2B85-88962B04AA28}"/>
                </a:ext>
              </a:extLst>
            </p:cNvPr>
            <p:cNvSpPr txBox="1"/>
            <p:nvPr/>
          </p:nvSpPr>
          <p:spPr>
            <a:xfrm>
              <a:off x="2611141" y="5914994"/>
              <a:ext cx="252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>
                  <a:solidFill>
                    <a:srgbClr val="000083"/>
                  </a:solidFill>
                  <a:uFill>
                    <a:solidFill>
                      <a:srgbClr val="C8D72D"/>
                    </a:solidFill>
                  </a:uFill>
                  <a:latin typeface="Arial" panose="020B0604020202020204" pitchFamily="34" charset="0"/>
                  <a:cs typeface="Arial" panose="020B0604020202020204" pitchFamily="34" charset="0"/>
                </a:rPr>
                <a:t>Achats responsables</a:t>
              </a:r>
            </a:p>
          </p:txBody>
        </p:sp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64E0F550-92B8-C42B-66D9-2430F8432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4846" y="5942396"/>
              <a:ext cx="949537" cy="314527"/>
            </a:xfrm>
            <a:prstGeom prst="rect">
              <a:avLst/>
            </a:prstGeom>
          </p:spPr>
        </p:pic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72C3A4-AC8F-B144-3EAD-E114EB7F3471}"/>
              </a:ext>
            </a:extLst>
          </p:cNvPr>
          <p:cNvGrpSpPr/>
          <p:nvPr/>
        </p:nvGrpSpPr>
        <p:grpSpPr>
          <a:xfrm>
            <a:off x="2611141" y="1670893"/>
            <a:ext cx="3757550" cy="369332"/>
            <a:chOff x="2611141" y="1670893"/>
            <a:chExt cx="3757550" cy="369332"/>
          </a:xfrm>
        </p:grpSpPr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2084F1EE-DC4C-B143-0304-CE11B1C57116}"/>
                </a:ext>
              </a:extLst>
            </p:cNvPr>
            <p:cNvSpPr txBox="1"/>
            <p:nvPr/>
          </p:nvSpPr>
          <p:spPr>
            <a:xfrm>
              <a:off x="2611141" y="1670893"/>
              <a:ext cx="16591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>
                  <a:solidFill>
                    <a:srgbClr val="000083"/>
                  </a:solidFill>
                  <a:uFill>
                    <a:solidFill>
                      <a:srgbClr val="C8D72D"/>
                    </a:solidFill>
                  </a:uFill>
                  <a:latin typeface="Arial" panose="020B0604020202020204" pitchFamily="34" charset="0"/>
                  <a:cs typeface="Arial" panose="020B0604020202020204" pitchFamily="34" charset="0"/>
                </a:rPr>
                <a:t>Enfants</a:t>
              </a:r>
            </a:p>
          </p:txBody>
        </p:sp>
        <p:pic>
          <p:nvPicPr>
            <p:cNvPr id="87" name="Image 86">
              <a:extLst>
                <a:ext uri="{FF2B5EF4-FFF2-40B4-BE49-F238E27FC236}">
                  <a16:creationId xmlns:a16="http://schemas.microsoft.com/office/drawing/2014/main" id="{D9AA82AA-0707-D064-BF11-A3F119FE7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288691" y="1729059"/>
              <a:ext cx="1080000" cy="253000"/>
            </a:xfrm>
            <a:prstGeom prst="rect">
              <a:avLst/>
            </a:prstGeom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3C873BFA-8DFB-8B40-A80E-A8F892728444}"/>
              </a:ext>
            </a:extLst>
          </p:cNvPr>
          <p:cNvGrpSpPr/>
          <p:nvPr/>
        </p:nvGrpSpPr>
        <p:grpSpPr>
          <a:xfrm>
            <a:off x="2611141" y="3351446"/>
            <a:ext cx="5253034" cy="444203"/>
            <a:chOff x="2611141" y="3403345"/>
            <a:chExt cx="5253034" cy="444203"/>
          </a:xfrm>
        </p:grpSpPr>
        <p:pic>
          <p:nvPicPr>
            <p:cNvPr id="15" name="Picture 30" descr="http://www.maisondelariviere.ch/wp-content/uploads/2016/02/logo-nature-decouvertes.jpg">
              <a:extLst>
                <a:ext uri="{FF2B5EF4-FFF2-40B4-BE49-F238E27FC236}">
                  <a16:creationId xmlns:a16="http://schemas.microsoft.com/office/drawing/2014/main" id="{CE10E7D9-054A-0F35-E96E-6F21B93D17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6175" y="3403345"/>
              <a:ext cx="1008000" cy="444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4B57D35A-7690-78FF-61A3-108DDD6BE678}"/>
                </a:ext>
              </a:extLst>
            </p:cNvPr>
            <p:cNvSpPr txBox="1"/>
            <p:nvPr/>
          </p:nvSpPr>
          <p:spPr>
            <a:xfrm>
              <a:off x="2611141" y="3440780"/>
              <a:ext cx="22270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>
                  <a:solidFill>
                    <a:srgbClr val="000083"/>
                  </a:solidFill>
                  <a:uFill>
                    <a:solidFill>
                      <a:srgbClr val="C8D72D"/>
                    </a:solidFill>
                  </a:uFill>
                  <a:latin typeface="Arial" panose="020B0604020202020204" pitchFamily="34" charset="0"/>
                  <a:cs typeface="Arial" panose="020B0604020202020204" pitchFamily="34" charset="0"/>
                </a:rPr>
                <a:t>Sports &amp; Loisirs</a:t>
              </a:r>
            </a:p>
          </p:txBody>
        </p:sp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98C0174D-C417-2733-88A7-1FDE68847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279416" y="3493446"/>
              <a:ext cx="1080000" cy="26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096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A5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5FC3E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5FC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5FC3E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582058" y="428025"/>
            <a:ext cx="3017877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A500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 enfants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23F522-4937-A237-7813-663A1D200B1F}"/>
              </a:ext>
            </a:extLst>
          </p:cNvPr>
          <p:cNvSpPr txBox="1"/>
          <p:nvPr/>
        </p:nvSpPr>
        <p:spPr>
          <a:xfrm>
            <a:off x="2841943" y="1863514"/>
            <a:ext cx="9135988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spcAft>
                <a:spcPts val="30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Naissance, adoption, reconnaissance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220 € ou 325 € / enfant*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si adoption, naissance ou reconnaissance multiple </a:t>
            </a:r>
            <a:endParaRPr lang="fr-FR" sz="20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4513" indent="-544513">
              <a:spcAft>
                <a:spcPts val="30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099175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Garde jeune enfant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150 € / enfant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120 € / enfant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100 € / enfant</a:t>
            </a:r>
          </a:p>
          <a:p>
            <a:pPr marL="544513" indent="-544513">
              <a:spcAft>
                <a:spcPts val="30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2785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Noël des enfants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30 € / enfant</a:t>
            </a:r>
          </a:p>
          <a:p>
            <a:pPr>
              <a:buSzPct val="100000"/>
              <a:tabLst>
                <a:tab pos="6100763" algn="l"/>
              </a:tabLst>
            </a:pPr>
            <a:endParaRPr lang="fr-FR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954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A5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5FC3E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5FC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5FC3E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593633" y="416450"/>
            <a:ext cx="3017877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A500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 enfants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23F522-4937-A237-7813-663A1D200B1F}"/>
              </a:ext>
            </a:extLst>
          </p:cNvPr>
          <p:cNvSpPr txBox="1"/>
          <p:nvPr/>
        </p:nvSpPr>
        <p:spPr>
          <a:xfrm>
            <a:off x="2862263" y="1772074"/>
            <a:ext cx="913598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spcAft>
                <a:spcPts val="30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6542088" algn="r"/>
                <a:tab pos="7985125" algn="r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Rentrée scolaire 11*-18 ans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38 €	47 €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600" i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dès 9 ans s’il entre en sixième</a:t>
            </a:r>
          </a:p>
          <a:p>
            <a:pPr marL="544513" indent="-544513">
              <a:spcAft>
                <a:spcPts val="30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731000" algn="r"/>
                <a:tab pos="7985125" algn="r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Rentrée scolaire 19*-26 ans 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600" i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dès 17 ans s’il entre en études supérieures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130 € 	160 €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90 €	112 €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64 € 	80 €</a:t>
            </a:r>
          </a:p>
          <a:p>
            <a:pPr marL="544513" indent="-544513">
              <a:spcAft>
                <a:spcPts val="30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6731000" algn="r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 moniteur ou animateur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105 €</a:t>
            </a:r>
          </a:p>
          <a:p>
            <a:pPr marL="544513" indent="-544513">
              <a:spcAft>
                <a:spcPts val="30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6542088" algn="r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Soutien à l’éveil culturel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30 € / an</a:t>
            </a:r>
          </a:p>
          <a:p>
            <a:pPr marL="544513" indent="-544513">
              <a:spcAft>
                <a:spcPts val="30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731000" algn="r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Permis de conduire enfant à charge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150 € </a:t>
            </a:r>
            <a:endParaRPr lang="fr-FR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346EA43-666F-501E-6ED8-02910D030D1B}"/>
              </a:ext>
            </a:extLst>
          </p:cNvPr>
          <p:cNvSpPr txBox="1"/>
          <p:nvPr/>
        </p:nvSpPr>
        <p:spPr>
          <a:xfrm>
            <a:off x="8787224" y="1382233"/>
            <a:ext cx="1127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Virement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7BA7008-5D65-B59E-5512-CB980085EA8E}"/>
              </a:ext>
            </a:extLst>
          </p:cNvPr>
          <p:cNvSpPr txBox="1"/>
          <p:nvPr/>
        </p:nvSpPr>
        <p:spPr>
          <a:xfrm>
            <a:off x="9939079" y="1382233"/>
            <a:ext cx="1378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UpCadhoc</a:t>
            </a:r>
            <a:endParaRPr lang="fr-FR" sz="16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45D5C21-B9A3-A882-CB37-B1EB9BD79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4140" y="5328010"/>
            <a:ext cx="850252" cy="3670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B9C4EBF-980B-6D92-9EFE-C5E8C92B4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663" y="6025135"/>
            <a:ext cx="849600" cy="39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956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A5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5FC3E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5FC3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5FC3E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593633" y="428025"/>
            <a:ext cx="3017877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A500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 enfants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23F522-4937-A237-7813-663A1D200B1F}"/>
              </a:ext>
            </a:extLst>
          </p:cNvPr>
          <p:cNvSpPr txBox="1"/>
          <p:nvPr/>
        </p:nvSpPr>
        <p:spPr>
          <a:xfrm>
            <a:off x="2842676" y="2129874"/>
            <a:ext cx="9135988" cy="3517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7353300" algn="r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Classe d’environnement / Séjour linguistique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 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tranche d’imposition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80 € / enfant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61 € / enfant 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46 € / enfant</a:t>
            </a:r>
          </a:p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7532688" algn="r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Accueil de loisirs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120 € / enfant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100 € / enfant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80 € / enfant</a:t>
            </a:r>
            <a:endParaRPr lang="fr-FR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907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9BB4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64C3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64C3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64C3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848283" y="416450"/>
            <a:ext cx="2547945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9BB4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Solidarité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23F522-4937-A237-7813-663A1D200B1F}"/>
              </a:ext>
            </a:extLst>
          </p:cNvPr>
          <p:cNvSpPr txBox="1"/>
          <p:nvPr/>
        </p:nvSpPr>
        <p:spPr>
          <a:xfrm>
            <a:off x="2841943" y="1843194"/>
            <a:ext cx="9135988" cy="4671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FF9BB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Catastrophe naturelle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jusqu’à 600 €</a:t>
            </a:r>
          </a:p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FF9BB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Handicapé avec tierce personne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215 € / an</a:t>
            </a:r>
          </a:p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FF9BB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Garde jeune enfant handicapé 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150 € / enfant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 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120 € / enfant 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 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100 € / enfant</a:t>
            </a:r>
          </a:p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FF9BB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Enfant handicapé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taux d’incapacité ≥ 80 %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600 €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taux d’incapacité entre 50 et 79 %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230 €</a:t>
            </a:r>
            <a:endParaRPr lang="fr-FR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998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0">
            <a:extLst>
              <a:ext uri="{FF2B5EF4-FFF2-40B4-BE49-F238E27FC236}">
                <a16:creationId xmlns:a16="http://schemas.microsoft.com/office/drawing/2014/main" id="{96941EEE-DE86-4BE9-48A5-CEC662EE9E08}"/>
              </a:ext>
            </a:extLst>
          </p:cNvPr>
          <p:cNvSpPr txBox="1">
            <a:spLocks/>
          </p:cNvSpPr>
          <p:nvPr/>
        </p:nvSpPr>
        <p:spPr>
          <a:xfrm>
            <a:off x="465221" y="1783080"/>
            <a:ext cx="1645920" cy="311858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00" b="1" i="0" kern="1200">
                <a:ln w="38100">
                  <a:solidFill>
                    <a:srgbClr val="FF9CB5"/>
                  </a:solidFill>
                </a:ln>
                <a:noFill/>
                <a:latin typeface="Poppins Black" pitchFamily="2" charset="77"/>
                <a:ea typeface="+mn-ea"/>
                <a:cs typeface="Poppins Black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7170"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A839FC42-9089-C18C-B233-9990B2E6932D}"/>
              </a:ext>
            </a:extLst>
          </p:cNvPr>
          <p:cNvSpPr txBox="1">
            <a:spLocks/>
          </p:cNvSpPr>
          <p:nvPr/>
        </p:nvSpPr>
        <p:spPr>
          <a:xfrm>
            <a:off x="5229726" y="2496903"/>
            <a:ext cx="4504623" cy="8265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5570" u="sng" dirty="0">
                <a:solidFill>
                  <a:srgbClr val="000083"/>
                </a:solidFill>
                <a:uFill>
                  <a:solidFill>
                    <a:srgbClr val="FF9CB5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Identité</a:t>
            </a:r>
            <a:r>
              <a:rPr lang="fr-FR" sz="557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9EFC88-A2CB-8E7A-DE2B-E5A4C64910B9}"/>
              </a:ext>
            </a:extLst>
          </p:cNvPr>
          <p:cNvSpPr/>
          <p:nvPr/>
        </p:nvSpPr>
        <p:spPr>
          <a:xfrm>
            <a:off x="5384511" y="3525079"/>
            <a:ext cx="2619284" cy="943449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63C48F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163705" rtlCol="0" anchor="ctr">
            <a:noAutofit/>
          </a:bodyPr>
          <a:lstStyle/>
          <a:p>
            <a:pPr algn="ctr"/>
            <a:r>
              <a:rPr lang="fr-FR" sz="557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CNAS</a:t>
            </a:r>
          </a:p>
        </p:txBody>
      </p:sp>
    </p:spTree>
    <p:extLst>
      <p:ext uri="{BB962C8B-B14F-4D97-AF65-F5344CB8AC3E}">
        <p14:creationId xmlns:p14="http://schemas.microsoft.com/office/powerpoint/2010/main" val="837476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9BB4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64C3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64C3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64C3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848283" y="428025"/>
            <a:ext cx="2547945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9BB4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Solidarité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23F522-4937-A237-7813-663A1D200B1F}"/>
              </a:ext>
            </a:extLst>
          </p:cNvPr>
          <p:cNvSpPr txBox="1"/>
          <p:nvPr/>
        </p:nvSpPr>
        <p:spPr>
          <a:xfrm>
            <a:off x="2852103" y="2107354"/>
            <a:ext cx="9135988" cy="159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FF9BB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 du bénéficiaire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1 000 €</a:t>
            </a:r>
          </a:p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FF9BB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 d’un enfant à charge, du conjoint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d’un ascendant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820 €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EB21AC-9190-8609-DFB4-631986C22D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223" y="4449805"/>
            <a:ext cx="698466" cy="88759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FDF2729-5C76-1550-5AC4-BD42D030F5D7}"/>
              </a:ext>
            </a:extLst>
          </p:cNvPr>
          <p:cNvSpPr txBox="1"/>
          <p:nvPr/>
        </p:nvSpPr>
        <p:spPr>
          <a:xfrm>
            <a:off x="2928583" y="5005815"/>
            <a:ext cx="7256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Clr>
                <a:srgbClr val="FF9BB4"/>
              </a:buClr>
              <a:buSzPct val="120000"/>
              <a:buFont typeface="Wingdings" panose="05000000000000000000" pitchFamily="2" charset="2"/>
              <a:buChar char="à"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Écoute sociale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4D88F2E-E9E2-7A64-5867-A3497FFF2416}"/>
              </a:ext>
            </a:extLst>
          </p:cNvPr>
          <p:cNvGrpSpPr/>
          <p:nvPr/>
        </p:nvGrpSpPr>
        <p:grpSpPr>
          <a:xfrm>
            <a:off x="6492247" y="4419491"/>
            <a:ext cx="2141860" cy="917908"/>
            <a:chOff x="7395375" y="2450664"/>
            <a:chExt cx="2141860" cy="917908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8A13529F-3FE8-6972-7F11-6C797C410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24264" y="2450664"/>
              <a:ext cx="1970663" cy="917908"/>
            </a:xfrm>
            <a:prstGeom prst="rect">
              <a:avLst/>
            </a:prstGeom>
          </p:spPr>
        </p:pic>
        <p:sp>
          <p:nvSpPr>
            <p:cNvPr id="11" name="Rectangle à coins arrondis 30">
              <a:extLst>
                <a:ext uri="{FF2B5EF4-FFF2-40B4-BE49-F238E27FC236}">
                  <a16:creationId xmlns:a16="http://schemas.microsoft.com/office/drawing/2014/main" id="{1E893890-4181-6205-495C-D354CC4F6840}"/>
                </a:ext>
              </a:extLst>
            </p:cNvPr>
            <p:cNvSpPr/>
            <p:nvPr/>
          </p:nvSpPr>
          <p:spPr>
            <a:xfrm rot="20970275">
              <a:off x="7395375" y="2726897"/>
              <a:ext cx="2141860" cy="40924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Service </a:t>
              </a:r>
              <a:r>
                <a:rPr lang="fr-FR" sz="1400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gratuit</a:t>
              </a:r>
            </a:p>
            <a:p>
              <a:pPr algn="ctr"/>
              <a:r>
                <a:rPr lang="fr-FR" sz="140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financé par le CNAS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7793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9BB4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64C3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64C3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64C3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825133" y="416450"/>
            <a:ext cx="2547945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9BB4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Solidarité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23F522-4937-A237-7813-663A1D200B1F}"/>
              </a:ext>
            </a:extLst>
          </p:cNvPr>
          <p:cNvSpPr txBox="1"/>
          <p:nvPr/>
        </p:nvSpPr>
        <p:spPr>
          <a:xfrm>
            <a:off x="2852103" y="2115860"/>
            <a:ext cx="9135988" cy="2362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FF9BB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Secours exceptionnel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</a:t>
            </a:r>
            <a:r>
              <a:rPr lang="fr-FR" sz="36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jusqu’à 610 €</a:t>
            </a:r>
          </a:p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FF9BB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 sociale logement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jusqu’à 610 €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Accès / maintien dans le logement</a:t>
            </a:r>
          </a:p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FF9BB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 précarité énergie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jusqu’à 100 €</a:t>
            </a:r>
            <a:endParaRPr lang="fr-FR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12DA0B8-C2F2-F78E-9E5A-2DE946CD5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085" y="5351420"/>
            <a:ext cx="850252" cy="3934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F9A774A-E588-A69B-1BCF-19D8E96D27AF}"/>
              </a:ext>
            </a:extLst>
          </p:cNvPr>
          <p:cNvSpPr txBox="1"/>
          <p:nvPr/>
        </p:nvSpPr>
        <p:spPr>
          <a:xfrm>
            <a:off x="3702355" y="5351420"/>
            <a:ext cx="8285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moyenne économique journalière de 14 € maximum / jour / personne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4751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E164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5050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5050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5050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5290734" y="416450"/>
            <a:ext cx="1621343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E164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23F522-4937-A237-7813-663A1D200B1F}"/>
              </a:ext>
            </a:extLst>
          </p:cNvPr>
          <p:cNvSpPr txBox="1"/>
          <p:nvPr/>
        </p:nvSpPr>
        <p:spPr>
          <a:xfrm>
            <a:off x="2638743" y="2218022"/>
            <a:ext cx="91359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spcAft>
                <a:spcPts val="24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Accompagnement à l’accession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1 000 à 10 000 €  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de 1,58 % - 12 à 96 mois</a:t>
            </a:r>
            <a:endParaRPr lang="fr-FR" sz="20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4513" indent="-544513">
              <a:spcAft>
                <a:spcPts val="24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Amélioration de l’habitat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1 000 à 7 500 €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de 1 % - 12 à 78 mois</a:t>
            </a:r>
            <a:endParaRPr lang="fr-FR" sz="20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4513" indent="-544513">
              <a:spcAft>
                <a:spcPts val="24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Véhicules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6 000 € maximum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de 1 % - 12 à 54 mois	</a:t>
            </a:r>
            <a:r>
              <a:rPr lang="fr-FR" sz="16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9 000 € maximum pour un jusqu’à 66 mois pour un véhicule électrique	véhicule 100 % électrique</a:t>
            </a:r>
          </a:p>
          <a:p>
            <a:pPr marL="544513" indent="-544513">
              <a:spcAft>
                <a:spcPts val="24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Véhicules et accessoires de loisirs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3 000 € maximum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de 4,50 à 4,80 % - 12 à 30 mois</a:t>
            </a:r>
            <a:endParaRPr lang="fr-FR" sz="20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4513" indent="-544513">
              <a:spcAft>
                <a:spcPts val="24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Études supérieures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5 000 € maximum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de 1 % - 12 à 54 mois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22E804A-6D6D-42DE-3345-9706E47A7B15}"/>
              </a:ext>
            </a:extLst>
          </p:cNvPr>
          <p:cNvGrpSpPr/>
          <p:nvPr/>
        </p:nvGrpSpPr>
        <p:grpSpPr>
          <a:xfrm>
            <a:off x="3514075" y="1302452"/>
            <a:ext cx="6851701" cy="519972"/>
            <a:chOff x="3601159" y="1157312"/>
            <a:chExt cx="6851701" cy="519972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DA3CE15-941F-E175-FBB7-ACE52699AD1C}"/>
                </a:ext>
              </a:extLst>
            </p:cNvPr>
            <p:cNvSpPr txBox="1"/>
            <p:nvPr/>
          </p:nvSpPr>
          <p:spPr>
            <a:xfrm>
              <a:off x="3601159" y="1279786"/>
              <a:ext cx="68517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 partenariat avec la </a:t>
              </a: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988D691-B613-000B-7624-E51FEF859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47658" y="1157312"/>
              <a:ext cx="2031999" cy="519972"/>
            </a:xfrm>
            <a:prstGeom prst="rect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D3FE1042-972C-0010-EAB1-F5E6E54B4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573" y="4480179"/>
            <a:ext cx="697889" cy="41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49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E164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5050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5050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5050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5290734" y="393300"/>
            <a:ext cx="1621343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E164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23F522-4937-A237-7813-663A1D200B1F}"/>
              </a:ext>
            </a:extLst>
          </p:cNvPr>
          <p:cNvSpPr txBox="1"/>
          <p:nvPr/>
        </p:nvSpPr>
        <p:spPr>
          <a:xfrm>
            <a:off x="2598103" y="1900847"/>
            <a:ext cx="913598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spcAft>
                <a:spcPts val="12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Prêts Moments de vie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.................................................................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3 000 € maximum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: 1 % - 12 à 30 mois</a:t>
            </a:r>
          </a:p>
          <a:p>
            <a:pPr marL="901700" indent="-368300">
              <a:buSzPct val="100000"/>
              <a:buFont typeface="Arial" panose="020B0604020202020204" pitchFamily="34" charset="0"/>
              <a:buChar char="•"/>
              <a:tabLst>
                <a:tab pos="6096000" algn="l"/>
                <a:tab pos="7358063" algn="l"/>
              </a:tabLst>
              <a:defRPr/>
            </a:pP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installation</a:t>
            </a:r>
          </a:p>
          <a:p>
            <a:pPr marL="901700" indent="-368300">
              <a:buSzPct val="100000"/>
              <a:buFont typeface="Arial" panose="020B0604020202020204" pitchFamily="34" charset="0"/>
              <a:buChar char="•"/>
              <a:tabLst>
                <a:tab pos="6096000" algn="l"/>
                <a:tab pos="7358063" algn="l"/>
              </a:tabLst>
              <a:defRPr/>
            </a:pP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jeune ménage</a:t>
            </a:r>
          </a:p>
          <a:p>
            <a:pPr marL="901700" indent="-368300">
              <a:buSzPct val="100000"/>
              <a:buFont typeface="Arial" panose="020B0604020202020204" pitchFamily="34" charset="0"/>
              <a:buChar char="•"/>
              <a:tabLst>
                <a:tab pos="6096000" algn="l"/>
                <a:tab pos="7358063" algn="l"/>
              </a:tabLst>
              <a:defRPr/>
            </a:pP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départ à la retraite ou cessation anticipée d’activité</a:t>
            </a:r>
          </a:p>
          <a:p>
            <a:pPr marL="901700" indent="-368300">
              <a:buSzPct val="100000"/>
              <a:buFont typeface="Arial" panose="020B0604020202020204" pitchFamily="34" charset="0"/>
              <a:buChar char="•"/>
              <a:tabLst>
                <a:tab pos="6096000" algn="l"/>
                <a:tab pos="7358063" algn="l"/>
              </a:tabLst>
              <a:defRPr/>
            </a:pP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catastrophe naturelle</a:t>
            </a:r>
          </a:p>
          <a:p>
            <a:pPr marL="901700" indent="-368300">
              <a:buSzPct val="100000"/>
              <a:buFont typeface="Arial" panose="020B0604020202020204" pitchFamily="34" charset="0"/>
              <a:buChar char="•"/>
              <a:tabLst>
                <a:tab pos="6096000" algn="l"/>
                <a:tab pos="7358063" algn="l"/>
              </a:tabLst>
              <a:defRPr/>
            </a:pP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adoption</a:t>
            </a:r>
            <a:b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4513" indent="-544513">
              <a:spcAft>
                <a:spcPts val="24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Moments de Vie - vacances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1 000 € maximum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: 1 % - 12 mois</a:t>
            </a:r>
            <a:endParaRPr lang="fr-FR" sz="20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4513" indent="-544513">
              <a:spcAft>
                <a:spcPts val="24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Santé - prothèses et lunetterie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3 000 € maximum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: 1 % - 12 à 30 mois</a:t>
            </a:r>
            <a:endParaRPr lang="fr-FR" sz="20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4513" indent="-544513">
              <a:spcAft>
                <a:spcPts val="24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Santé - matériel handicap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3 000 € maximum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: 0 % - 12 à 54 mois</a:t>
            </a:r>
            <a:endParaRPr lang="fr-FR" sz="20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22E804A-6D6D-42DE-3345-9706E47A7B15}"/>
              </a:ext>
            </a:extLst>
          </p:cNvPr>
          <p:cNvGrpSpPr/>
          <p:nvPr/>
        </p:nvGrpSpPr>
        <p:grpSpPr>
          <a:xfrm>
            <a:off x="3514075" y="1302777"/>
            <a:ext cx="6851701" cy="519972"/>
            <a:chOff x="3601159" y="1157312"/>
            <a:chExt cx="6851701" cy="519972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DA3CE15-941F-E175-FBB7-ACE52699AD1C}"/>
                </a:ext>
              </a:extLst>
            </p:cNvPr>
            <p:cNvSpPr txBox="1"/>
            <p:nvPr/>
          </p:nvSpPr>
          <p:spPr>
            <a:xfrm>
              <a:off x="3601159" y="1279786"/>
              <a:ext cx="68517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 partenariat avec la </a:t>
              </a: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988D691-B613-000B-7624-E51FEF859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47658" y="1157312"/>
              <a:ext cx="2031999" cy="5199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90074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E164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5050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5050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5050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5290734" y="404875"/>
            <a:ext cx="1621343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E164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23F522-4937-A237-7813-663A1D200B1F}"/>
              </a:ext>
            </a:extLst>
          </p:cNvPr>
          <p:cNvSpPr txBox="1"/>
          <p:nvPr/>
        </p:nvSpPr>
        <p:spPr>
          <a:xfrm>
            <a:off x="2628583" y="2408365"/>
            <a:ext cx="9135988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spcAft>
                <a:spcPts val="30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personnel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...................................................................................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50 000 € maximum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: 4,78 à 5,17 % - 12 à 120 mois</a:t>
            </a:r>
          </a:p>
          <a:p>
            <a:pPr marL="544513" indent="-544513">
              <a:spcAft>
                <a:spcPts val="30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Jeune fonctionnaire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7 500 € maximum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: 2,85 à 3,56 % - 12 à 48 mois</a:t>
            </a:r>
            <a:endParaRPr lang="fr-FR" sz="20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4513" indent="-544513">
              <a:spcAft>
                <a:spcPts val="30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Regroupement de crédits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75 000 € maximum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: 4,85 à 5,75 % </a:t>
            </a:r>
            <a:r>
              <a:rPr lang="fr-FR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- 12 </a:t>
            </a: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120 mois</a:t>
            </a:r>
            <a:endParaRPr lang="fr-FR" sz="20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4513" indent="-544513">
              <a:spcAft>
                <a:spcPts val="30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sur gage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22E804A-6D6D-42DE-3345-9706E47A7B15}"/>
              </a:ext>
            </a:extLst>
          </p:cNvPr>
          <p:cNvGrpSpPr/>
          <p:nvPr/>
        </p:nvGrpSpPr>
        <p:grpSpPr>
          <a:xfrm>
            <a:off x="3486226" y="1487969"/>
            <a:ext cx="6851701" cy="642074"/>
            <a:chOff x="3601159" y="1157312"/>
            <a:chExt cx="6851701" cy="642074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DA3CE15-941F-E175-FBB7-ACE52699AD1C}"/>
                </a:ext>
              </a:extLst>
            </p:cNvPr>
            <p:cNvSpPr txBox="1"/>
            <p:nvPr/>
          </p:nvSpPr>
          <p:spPr>
            <a:xfrm>
              <a:off x="3601159" y="1279786"/>
              <a:ext cx="68517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 partenariat avec le </a:t>
              </a: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988D691-B613-000B-7624-E51FEF859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92424" y="1157312"/>
              <a:ext cx="2398604" cy="6420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256876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E164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5050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5050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5050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5290734" y="416450"/>
            <a:ext cx="1621343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E164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E23F522-4937-A237-7813-663A1D200B1F}"/>
              </a:ext>
            </a:extLst>
          </p:cNvPr>
          <p:cNvSpPr txBox="1"/>
          <p:nvPr/>
        </p:nvSpPr>
        <p:spPr>
          <a:xfrm>
            <a:off x="2628583" y="1877697"/>
            <a:ext cx="9135988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spcAft>
                <a:spcPts val="30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Social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…............................................................................................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2 500 € maximum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: 0,5 % - 42 mois maximum</a:t>
            </a:r>
          </a:p>
          <a:p>
            <a:pPr marL="544513" indent="-544513">
              <a:spcAft>
                <a:spcPts val="3000"/>
              </a:spcAft>
              <a:buClr>
                <a:srgbClr val="FFE164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Dépannage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2 000 € maximum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TAEG : 1,01 % - 30 mois maximum</a:t>
            </a:r>
            <a:endParaRPr lang="fr-FR" sz="20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9603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A5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9182C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9182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9182C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029092" y="404875"/>
            <a:ext cx="4143552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A500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Culture &amp; Loisirs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B1FD328-F18A-A2E8-88AA-B598283B6E66}"/>
              </a:ext>
            </a:extLst>
          </p:cNvPr>
          <p:cNvSpPr txBox="1"/>
          <p:nvPr/>
        </p:nvSpPr>
        <p:spPr>
          <a:xfrm>
            <a:off x="2627784" y="1850454"/>
            <a:ext cx="7897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8163" indent="-528638">
              <a:spcAft>
                <a:spcPts val="30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5648400" algn="l"/>
              </a:tabLst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Offre locale : réduction immédiate d’au moins 10 % pour le bénéficiaire et ses ayants droit chez </a:t>
            </a:r>
            <a:r>
              <a:rPr lang="fr-FR" sz="20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 partenaires </a:t>
            </a:r>
            <a:br>
              <a:rPr lang="fr-FR" sz="20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</a:t>
            </a:r>
            <a:r>
              <a:rPr lang="fr-FR" sz="2000" kern="0" spc="-1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présentation de la carte / attestation de bénéficiaire  ! </a:t>
            </a:r>
          </a:p>
          <a:p>
            <a:pPr marL="538163" indent="-528638">
              <a:spcAft>
                <a:spcPts val="30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5648400" algn="l"/>
              </a:tabLst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Activités : culture, loisirs, sport, bien-être, hébergement</a:t>
            </a:r>
          </a:p>
          <a:p>
            <a:pPr marL="538163" indent="-528638">
              <a:spcAft>
                <a:spcPts val="30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5648400" algn="l"/>
              </a:tabLst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Partout en France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une soirée, un week-end ou pendant les vacances</a:t>
            </a:r>
          </a:p>
          <a:p>
            <a:pPr>
              <a:spcAft>
                <a:spcPts val="1800"/>
              </a:spcAft>
              <a:buSzPct val="150000"/>
              <a:tabLst>
                <a:tab pos="5648400" algn="l"/>
              </a:tabLst>
            </a:pPr>
            <a:endParaRPr lang="fr-FR" sz="20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2F874DE-470E-EC6E-0943-4054728289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046" y="4971593"/>
            <a:ext cx="1195328" cy="145686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1FD1A42-56E2-1E8C-A861-BD29CBF8BAFA}"/>
              </a:ext>
            </a:extLst>
          </p:cNvPr>
          <p:cNvSpPr txBox="1"/>
          <p:nvPr/>
        </p:nvSpPr>
        <p:spPr>
          <a:xfrm>
            <a:off x="5474798" y="5263462"/>
            <a:ext cx="4777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Toutes les offres locales</a:t>
            </a:r>
            <a:br>
              <a:rPr lang="fr-FR" sz="20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 à retrouver sur cnas.fr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ACA2558-253F-5B2A-A77A-3798A28B4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395">
            <a:off x="10017123" y="1837063"/>
            <a:ext cx="1611995" cy="10132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7558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A5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9182C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9182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9182C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029087" y="404875"/>
            <a:ext cx="4143552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A500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Culture &amp; Loisirs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CFD32E2-846D-F2A1-90C0-FFE64DCFA53D}"/>
              </a:ext>
            </a:extLst>
          </p:cNvPr>
          <p:cNvSpPr txBox="1"/>
          <p:nvPr/>
        </p:nvSpPr>
        <p:spPr>
          <a:xfrm>
            <a:off x="2730183" y="1772074"/>
            <a:ext cx="89281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spcAft>
                <a:spcPts val="18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100763" algn="l"/>
              </a:tabLst>
              <a:defRPr/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Forfait Sport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	</a:t>
            </a: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ou 60  €</a:t>
            </a:r>
          </a:p>
          <a:p>
            <a:pPr marL="544513" indent="-544513">
              <a:spcAft>
                <a:spcPts val="18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100763" algn="l"/>
              </a:tabLst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Carte pêche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à 20 € / carte</a:t>
            </a:r>
          </a:p>
          <a:p>
            <a:pPr marL="544513" indent="-544513">
              <a:spcAft>
                <a:spcPts val="18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100763" algn="l"/>
              </a:tabLst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Permis de chasse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	</a:t>
            </a: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20 € / permis</a:t>
            </a:r>
            <a:endParaRPr lang="fr-FR" sz="20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9E91D16-5B09-9168-0248-1A9A347F48DA}"/>
              </a:ext>
            </a:extLst>
          </p:cNvPr>
          <p:cNvGrpSpPr/>
          <p:nvPr/>
        </p:nvGrpSpPr>
        <p:grpSpPr>
          <a:xfrm>
            <a:off x="7436130" y="4157733"/>
            <a:ext cx="915635" cy="855592"/>
            <a:chOff x="8976468" y="4560543"/>
            <a:chExt cx="915635" cy="855592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13DA2F86-EA32-2F84-7143-9D4A25CDF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21115" y="4560543"/>
              <a:ext cx="855592" cy="85559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76B45AD-17B3-BDA1-9C60-929253B42D73}"/>
                </a:ext>
              </a:extLst>
            </p:cNvPr>
            <p:cNvSpPr/>
            <p:nvPr/>
          </p:nvSpPr>
          <p:spPr>
            <a:xfrm>
              <a:off x="8976468" y="4776210"/>
              <a:ext cx="9156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25 %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FE16BB1C-1AED-7F4B-BCA9-A25D15BDA2E1}"/>
              </a:ext>
            </a:extLst>
          </p:cNvPr>
          <p:cNvSpPr txBox="1"/>
          <p:nvPr/>
        </p:nvSpPr>
        <p:spPr>
          <a:xfrm>
            <a:off x="3349626" y="4347777"/>
            <a:ext cx="8389937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600"/>
              </a:spcAft>
              <a:buSzPct val="100000"/>
              <a:tabLst>
                <a:tab pos="6100763" algn="l"/>
              </a:tabLst>
              <a:defRPr/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Chèques Lire et Culture</a:t>
            </a:r>
          </a:p>
          <a:p>
            <a:pPr>
              <a:spcAft>
                <a:spcPts val="6600"/>
              </a:spcAft>
              <a:buSzPct val="100000"/>
              <a:tabLst>
                <a:tab pos="6100763" algn="l"/>
              </a:tabLst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Chèque </a:t>
            </a:r>
            <a:r>
              <a:rPr lang="fr-FR" sz="2800" dirty="0" err="1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Sport&amp;Loisirs</a:t>
            </a:r>
            <a:endParaRPr lang="fr-FR" sz="28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8B21C35-5684-AC27-F542-DD49C662325C}"/>
              </a:ext>
            </a:extLst>
          </p:cNvPr>
          <p:cNvGrpSpPr/>
          <p:nvPr/>
        </p:nvGrpSpPr>
        <p:grpSpPr>
          <a:xfrm>
            <a:off x="7436130" y="5443060"/>
            <a:ext cx="915635" cy="855592"/>
            <a:chOff x="8976468" y="4560543"/>
            <a:chExt cx="915635" cy="855592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D5FA64B-FFD9-C041-8AF4-4B6D3C293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21115" y="4560543"/>
              <a:ext cx="855592" cy="855592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88CD318-4EE1-4ED3-BAF0-8AD581ABD64C}"/>
                </a:ext>
              </a:extLst>
            </p:cNvPr>
            <p:cNvSpPr/>
            <p:nvPr/>
          </p:nvSpPr>
          <p:spPr>
            <a:xfrm>
              <a:off x="8976468" y="4776210"/>
              <a:ext cx="9156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33 %</a:t>
              </a:r>
            </a:p>
          </p:txBody>
        </p:sp>
      </p:grpSp>
      <p:pic>
        <p:nvPicPr>
          <p:cNvPr id="24" name="Image 23">
            <a:extLst>
              <a:ext uri="{FF2B5EF4-FFF2-40B4-BE49-F238E27FC236}">
                <a16:creationId xmlns:a16="http://schemas.microsoft.com/office/drawing/2014/main" id="{351097C6-2873-F618-476B-E4A9C8255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1309" y="4405527"/>
            <a:ext cx="396000" cy="39527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617B67A-E745-F18B-DD0C-A643958A69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4009" y="5726327"/>
            <a:ext cx="396000" cy="3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92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A5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9182C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9182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9182C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029089" y="404875"/>
            <a:ext cx="4143552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A500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Culture &amp; Loisirs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9E91D16-5B09-9168-0248-1A9A347F48DA}"/>
              </a:ext>
            </a:extLst>
          </p:cNvPr>
          <p:cNvGrpSpPr/>
          <p:nvPr/>
        </p:nvGrpSpPr>
        <p:grpSpPr>
          <a:xfrm>
            <a:off x="9547104" y="4623843"/>
            <a:ext cx="855592" cy="855592"/>
            <a:chOff x="9021115" y="4560543"/>
            <a:chExt cx="855592" cy="855592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13DA2F86-EA32-2F84-7143-9D4A25CDF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21115" y="4560543"/>
              <a:ext cx="855592" cy="85559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76B45AD-17B3-BDA1-9C60-929253B42D73}"/>
                </a:ext>
              </a:extLst>
            </p:cNvPr>
            <p:cNvSpPr/>
            <p:nvPr/>
          </p:nvSpPr>
          <p:spPr>
            <a:xfrm>
              <a:off x="9040588" y="4776210"/>
              <a:ext cx="7873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8 %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8B21C35-5684-AC27-F542-DD49C662325C}"/>
              </a:ext>
            </a:extLst>
          </p:cNvPr>
          <p:cNvGrpSpPr/>
          <p:nvPr/>
        </p:nvGrpSpPr>
        <p:grpSpPr>
          <a:xfrm>
            <a:off x="6278598" y="1632779"/>
            <a:ext cx="915635" cy="855592"/>
            <a:chOff x="8976468" y="4560543"/>
            <a:chExt cx="915635" cy="855592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D5FA64B-FFD9-C041-8AF4-4B6D3C293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21115" y="4560543"/>
              <a:ext cx="855592" cy="855592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88CD318-4EE1-4ED3-BAF0-8AD581ABD64C}"/>
                </a:ext>
              </a:extLst>
            </p:cNvPr>
            <p:cNvSpPr/>
            <p:nvPr/>
          </p:nvSpPr>
          <p:spPr>
            <a:xfrm>
              <a:off x="8976468" y="4776210"/>
              <a:ext cx="9156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16 %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A8C867E3-63B5-C1F9-49F2-93369BD48E02}"/>
              </a:ext>
            </a:extLst>
          </p:cNvPr>
          <p:cNvSpPr txBox="1"/>
          <p:nvPr/>
        </p:nvSpPr>
        <p:spPr>
          <a:xfrm>
            <a:off x="2714787" y="1772074"/>
            <a:ext cx="8928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spcAft>
                <a:spcPts val="18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100763" algn="l"/>
              </a:tabLst>
              <a:defRPr/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Coffrets cadeaux</a:t>
            </a:r>
            <a:endParaRPr lang="fr-FR" sz="20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89A040-83BA-EE8B-98BF-F1BB37202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4205" y="2625739"/>
            <a:ext cx="1195483" cy="30932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3440DE9-7077-E6EE-D226-4346CCD8DA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7214" y="2604434"/>
            <a:ext cx="1349662" cy="3096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CAF3D32-B954-DB90-D8AA-6FF3FB96B8A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" r="1590"/>
          <a:stretch/>
        </p:blipFill>
        <p:spPr>
          <a:xfrm>
            <a:off x="3098307" y="3213495"/>
            <a:ext cx="3480046" cy="115613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C435194-D153-D77E-8ACD-BD4F8BF39E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5677" y="3223175"/>
            <a:ext cx="2332274" cy="98640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35E66615-5799-D714-BC64-6A78AE4DAE52}"/>
              </a:ext>
            </a:extLst>
          </p:cNvPr>
          <p:cNvSpPr txBox="1"/>
          <p:nvPr/>
        </p:nvSpPr>
        <p:spPr>
          <a:xfrm>
            <a:off x="2714787" y="4937673"/>
            <a:ext cx="8928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spcAft>
                <a:spcPts val="18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100763" algn="l"/>
              </a:tabLst>
              <a:defRPr/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Billetterie internationale 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CC946055-8C8C-339D-8806-49142DE537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6865" y="4919131"/>
            <a:ext cx="1905641" cy="409360"/>
          </a:xfrm>
          <a:prstGeom prst="rect">
            <a:avLst/>
          </a:prstGeom>
        </p:spPr>
      </p:pic>
      <p:grpSp>
        <p:nvGrpSpPr>
          <p:cNvPr id="33" name="Groupe 32">
            <a:extLst>
              <a:ext uri="{FF2B5EF4-FFF2-40B4-BE49-F238E27FC236}">
                <a16:creationId xmlns:a16="http://schemas.microsoft.com/office/drawing/2014/main" id="{4287ED0B-11AE-DCB3-3A84-E6198B4F579D}"/>
              </a:ext>
            </a:extLst>
          </p:cNvPr>
          <p:cNvGrpSpPr/>
          <p:nvPr/>
        </p:nvGrpSpPr>
        <p:grpSpPr>
          <a:xfrm>
            <a:off x="3358929" y="5642321"/>
            <a:ext cx="5969128" cy="989355"/>
            <a:chOff x="3592609" y="5774723"/>
            <a:chExt cx="5969128" cy="989355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EBF21BE4-E655-E809-785D-2D17C66BF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92609" y="5774723"/>
              <a:ext cx="1256363" cy="986400"/>
            </a:xfrm>
            <a:prstGeom prst="rect">
              <a:avLst/>
            </a:prstGeom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D9DA77E-E794-F0A5-17EE-609BDB3B4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848972" y="5777678"/>
              <a:ext cx="2361382" cy="986400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116E4E87-60B0-9E3A-C521-4013958DC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210354" y="5774723"/>
              <a:ext cx="2351383" cy="986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0460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A5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9182C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9182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9182C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029091" y="416450"/>
            <a:ext cx="4143552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A500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Culture &amp; Loisirs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C867E3-63B5-C1F9-49F2-93369BD48E02}"/>
              </a:ext>
            </a:extLst>
          </p:cNvPr>
          <p:cNvSpPr txBox="1"/>
          <p:nvPr/>
        </p:nvSpPr>
        <p:spPr>
          <a:xfrm>
            <a:off x="2720023" y="1289474"/>
            <a:ext cx="89281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spcAft>
                <a:spcPts val="1800"/>
              </a:spcAft>
              <a:buClr>
                <a:srgbClr val="FFA500"/>
              </a:buClr>
              <a:buSzPct val="120000"/>
              <a:buFont typeface="Wingdings" panose="05000000000000000000" pitchFamily="2" charset="2"/>
              <a:buChar char="à"/>
              <a:tabLst>
                <a:tab pos="6100763" algn="l"/>
              </a:tabLst>
              <a:defRPr/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Billetterie                    </a:t>
            </a:r>
            <a:b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Tarif préférentiel </a:t>
            </a:r>
            <a:r>
              <a:rPr lang="fr-FR" sz="2000" b="1" dirty="0">
                <a:solidFill>
                  <a:srgbClr val="FFA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participation CNAS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8A44E40-BF96-66AB-C81E-FF219A06B4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094" y="1360894"/>
            <a:ext cx="1305669" cy="4007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CACB7C6-FC50-4224-1445-DA8AA28FA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7636" y="2729577"/>
            <a:ext cx="4774078" cy="385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00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F05A01-8458-21CF-E42D-FE6ADCC6735C}"/>
              </a:ext>
            </a:extLst>
          </p:cNvPr>
          <p:cNvSpPr txBox="1"/>
          <p:nvPr/>
        </p:nvSpPr>
        <p:spPr>
          <a:xfrm>
            <a:off x="256145" y="2087640"/>
            <a:ext cx="2365940" cy="2670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9BB4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1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64C3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Identité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64C3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64C3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CNAS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5EBD21F-DD46-C930-774D-3BFB86FB66F6}"/>
              </a:ext>
            </a:extLst>
          </p:cNvPr>
          <p:cNvGrpSpPr/>
          <p:nvPr/>
        </p:nvGrpSpPr>
        <p:grpSpPr>
          <a:xfrm>
            <a:off x="2584621" y="2031143"/>
            <a:ext cx="2736565" cy="4262984"/>
            <a:chOff x="117078" y="1484935"/>
            <a:chExt cx="2736565" cy="4262984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21B4AD9B-1279-1C55-7F26-5256DFDEA2D4}"/>
                </a:ext>
              </a:extLst>
            </p:cNvPr>
            <p:cNvGrpSpPr/>
            <p:nvPr/>
          </p:nvGrpSpPr>
          <p:grpSpPr>
            <a:xfrm>
              <a:off x="117078" y="3433771"/>
              <a:ext cx="2736565" cy="2314148"/>
              <a:chOff x="15874" y="3433762"/>
              <a:chExt cx="3648753" cy="3085531"/>
            </a:xfrm>
          </p:grpSpPr>
          <p:pic>
            <p:nvPicPr>
              <p:cNvPr id="7" name="Image 3">
                <a:extLst>
                  <a:ext uri="{FF2B5EF4-FFF2-40B4-BE49-F238E27FC236}">
                    <a16:creationId xmlns:a16="http://schemas.microsoft.com/office/drawing/2014/main" id="{97EA5A10-AA10-8C91-4D81-B2FB0BAAC0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661969" y="4695057"/>
                <a:ext cx="2367930" cy="1824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ZoneTexte 5">
                <a:extLst>
                  <a:ext uri="{FF2B5EF4-FFF2-40B4-BE49-F238E27FC236}">
                    <a16:creationId xmlns:a16="http://schemas.microsoft.com/office/drawing/2014/main" id="{2FBC9225-3363-F6C6-9F42-C24109562C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74" y="3433762"/>
                <a:ext cx="3648753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b="1" dirty="0">
                    <a:solidFill>
                      <a:srgbClr val="000083"/>
                    </a:solidFill>
                  </a:rPr>
                  <a:t>ADHÉRENTS</a:t>
                </a:r>
              </a:p>
            </p:txBody>
          </p:sp>
        </p:grp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EF1C02EE-FD22-5DCC-1E11-1F83E4C728BA}"/>
                </a:ext>
              </a:extLst>
            </p:cNvPr>
            <p:cNvSpPr/>
            <p:nvPr/>
          </p:nvSpPr>
          <p:spPr>
            <a:xfrm>
              <a:off x="583821" y="1484935"/>
              <a:ext cx="1872000" cy="1872000"/>
            </a:xfrm>
            <a:prstGeom prst="ellipse">
              <a:avLst/>
            </a:prstGeom>
            <a:solidFill>
              <a:srgbClr val="FF9B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fr-FR" sz="3000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21 000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70E365B3-D253-B65D-3E01-ED3DCACE9FFC}"/>
              </a:ext>
            </a:extLst>
          </p:cNvPr>
          <p:cNvGrpSpPr/>
          <p:nvPr/>
        </p:nvGrpSpPr>
        <p:grpSpPr>
          <a:xfrm>
            <a:off x="5867102" y="2031143"/>
            <a:ext cx="2386013" cy="2306389"/>
            <a:chOff x="3209639" y="2211813"/>
            <a:chExt cx="2386013" cy="2306389"/>
          </a:xfrm>
        </p:grpSpPr>
        <p:sp>
          <p:nvSpPr>
            <p:cNvPr id="12" name="ZoneTexte 20">
              <a:extLst>
                <a:ext uri="{FF2B5EF4-FFF2-40B4-BE49-F238E27FC236}">
                  <a16:creationId xmlns:a16="http://schemas.microsoft.com/office/drawing/2014/main" id="{E50ABA59-DFBF-4899-E11A-15D2D3A6E6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9639" y="4148869"/>
              <a:ext cx="2386013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b="1" dirty="0">
                  <a:solidFill>
                    <a:srgbClr val="000083"/>
                  </a:solidFill>
                </a:rPr>
                <a:t>BÉNÉFICIAIRES</a:t>
              </a:r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74C912FB-A02C-6B23-AE61-E3F648843C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02645" y="2211813"/>
              <a:ext cx="1872000" cy="1872000"/>
            </a:xfrm>
            <a:prstGeom prst="ellipse">
              <a:avLst/>
            </a:prstGeom>
            <a:solidFill>
              <a:srgbClr val="FF9BB4">
                <a:alpha val="7411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fr-FR" sz="3000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926</a:t>
              </a:r>
              <a:r>
                <a:rPr lang="fr-FR" dirty="0"/>
                <a:t> </a:t>
              </a:r>
              <a:r>
                <a:rPr lang="fr-FR" sz="3000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000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C89095E0-04F8-F03D-8A3C-ED48713B865B}"/>
              </a:ext>
            </a:extLst>
          </p:cNvPr>
          <p:cNvGrpSpPr/>
          <p:nvPr/>
        </p:nvGrpSpPr>
        <p:grpSpPr>
          <a:xfrm>
            <a:off x="9165019" y="2031143"/>
            <a:ext cx="1987154" cy="2348749"/>
            <a:chOff x="6710718" y="2200038"/>
            <a:chExt cx="1987154" cy="2348749"/>
          </a:xfrm>
        </p:grpSpPr>
        <p:sp>
          <p:nvSpPr>
            <p:cNvPr id="27" name="ZoneTexte 20">
              <a:extLst>
                <a:ext uri="{FF2B5EF4-FFF2-40B4-BE49-F238E27FC236}">
                  <a16:creationId xmlns:a16="http://schemas.microsoft.com/office/drawing/2014/main" id="{1DAC26B4-CCF4-BB65-1564-B7F6ADA8B7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0718" y="4179455"/>
              <a:ext cx="198715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b="1" dirty="0">
                  <a:solidFill>
                    <a:srgbClr val="000083"/>
                  </a:solidFill>
                </a:rPr>
                <a:t>AYANTS DROIT</a:t>
              </a:r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FA8F252D-E27F-EE1E-D4ED-F8D97947C4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68295" y="2200038"/>
              <a:ext cx="1872000" cy="1872000"/>
            </a:xfrm>
            <a:prstGeom prst="ellipse">
              <a:avLst/>
            </a:prstGeom>
            <a:solidFill>
              <a:srgbClr val="FF9BB4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fr-FR" sz="3000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1 000</a:t>
              </a:r>
              <a:r>
                <a:rPr lang="fr-FR" dirty="0"/>
                <a:t> </a:t>
              </a:r>
              <a:r>
                <a:rPr lang="fr-FR" sz="3000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000</a:t>
              </a:r>
            </a:p>
          </p:txBody>
        </p:sp>
      </p:grpSp>
      <p:sp>
        <p:nvSpPr>
          <p:cNvPr id="54" name="ZoneTexte 53">
            <a:extLst>
              <a:ext uri="{FF2B5EF4-FFF2-40B4-BE49-F238E27FC236}">
                <a16:creationId xmlns:a16="http://schemas.microsoft.com/office/drawing/2014/main" id="{E03BE490-63E6-F1EF-C6D4-A7A814A00533}"/>
              </a:ext>
            </a:extLst>
          </p:cNvPr>
          <p:cNvSpPr txBox="1"/>
          <p:nvPr/>
        </p:nvSpPr>
        <p:spPr>
          <a:xfrm>
            <a:off x="3144149" y="495383"/>
            <a:ext cx="87113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2800" b="1" u="sng" dirty="0">
                <a:solidFill>
                  <a:srgbClr val="000083"/>
                </a:solidFill>
                <a:uFill>
                  <a:solidFill>
                    <a:srgbClr val="FF9BB4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2800" b="1" u="sng" baseline="30000" dirty="0">
                <a:solidFill>
                  <a:srgbClr val="000083"/>
                </a:solidFill>
                <a:uFill>
                  <a:solidFill>
                    <a:srgbClr val="FF9BB4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2800" b="1" u="sng" dirty="0">
                <a:solidFill>
                  <a:srgbClr val="000083"/>
                </a:solidFill>
                <a:uFill>
                  <a:solidFill>
                    <a:srgbClr val="FF9BB4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acteur </a:t>
            </a:r>
            <a:r>
              <a:rPr lang="fr-FR" sz="28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</a:p>
          <a:p>
            <a:pPr>
              <a:spcAft>
                <a:spcPts val="1200"/>
              </a:spcAft>
            </a:pPr>
            <a:r>
              <a:rPr lang="fr-FR" sz="28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personnel territorial 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98AF77E9-94D9-C6A2-AD44-1FE2D94D534C}"/>
              </a:ext>
            </a:extLst>
          </p:cNvPr>
          <p:cNvSpPr/>
          <p:nvPr/>
        </p:nvSpPr>
        <p:spPr>
          <a:xfrm>
            <a:off x="5538655" y="505111"/>
            <a:ext cx="2963319" cy="524128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9BB4">
                <a:alpha val="9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28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l’action sociale</a:t>
            </a:r>
          </a:p>
        </p:txBody>
      </p:sp>
      <p:pic>
        <p:nvPicPr>
          <p:cNvPr id="56" name="Image 55" descr="Une image contenant Graphique, symbole, clipart, conception&#10;&#10;Description générée automatiquement">
            <a:extLst>
              <a:ext uri="{FF2B5EF4-FFF2-40B4-BE49-F238E27FC236}">
                <a16:creationId xmlns:a16="http://schemas.microsoft.com/office/drawing/2014/main" id="{CE660B44-E4C6-ECC8-1D00-BCEE173472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065" y="4923883"/>
            <a:ext cx="583523" cy="1368000"/>
          </a:xfrm>
          <a:prstGeom prst="rect">
            <a:avLst/>
          </a:prstGeom>
        </p:spPr>
      </p:pic>
      <p:pic>
        <p:nvPicPr>
          <p:cNvPr id="58" name="Image 57" descr="Une image contenant Graphique, Police, symbole, graphisme&#10;&#10;Description générée automatiquement">
            <a:extLst>
              <a:ext uri="{FF2B5EF4-FFF2-40B4-BE49-F238E27FC236}">
                <a16:creationId xmlns:a16="http://schemas.microsoft.com/office/drawing/2014/main" id="{EEEF5675-8A4E-A006-7EA3-1805F2C569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368" y="4942919"/>
            <a:ext cx="1391310" cy="13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94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64C39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FFE1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FFE1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FFE1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833534" y="265975"/>
            <a:ext cx="2545166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64C391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Vacances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6FB19E-9C59-5ABA-E080-F759469B9D1B}"/>
              </a:ext>
            </a:extLst>
          </p:cNvPr>
          <p:cNvSpPr txBox="1"/>
          <p:nvPr/>
        </p:nvSpPr>
        <p:spPr>
          <a:xfrm>
            <a:off x="2852103" y="1772074"/>
            <a:ext cx="9135988" cy="4671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Séjour vacances enfant et jeune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 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tranche d’imposition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80 € / enfant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61 € / enfant 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46 € / enfant</a:t>
            </a:r>
          </a:p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Séjour vacances sans enfant à charge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80 €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tranche d’imposition 1 </a:t>
            </a:r>
          </a:p>
          <a:p>
            <a:pPr marL="544513" indent="-544513">
              <a:lnSpc>
                <a:spcPts val="3000"/>
              </a:lnSpc>
              <a:spcAft>
                <a:spcPts val="30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Séjour vacances retraité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 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tranche d’imposition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80 €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61 € 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</a:t>
            </a:r>
            <a:r>
              <a:rPr lang="fr-FR" sz="200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46 €</a:t>
            </a:r>
            <a:endParaRPr lang="fr-FR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238C2D-E89D-F46C-DC82-8612837F1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103" y="4124670"/>
            <a:ext cx="850252" cy="3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9832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64C39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FFE1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FFE1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FFE1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833534" y="404875"/>
            <a:ext cx="2545166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64C391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Vacances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6FB19E-9C59-5ABA-E080-F759469B9D1B}"/>
              </a:ext>
            </a:extLst>
          </p:cNvPr>
          <p:cNvSpPr txBox="1"/>
          <p:nvPr/>
        </p:nvSpPr>
        <p:spPr>
          <a:xfrm>
            <a:off x="2740343" y="1772074"/>
            <a:ext cx="91359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spcAft>
                <a:spcPts val="30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  <a:tab pos="7358063" algn="l"/>
              </a:tabLst>
              <a:defRPr/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épargne Chèques-Vacances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bonification CNAS en fonction de votre tranche d’imposition</a:t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fr-FR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D69FB43-4F86-3044-7961-8BF8B9C4B0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31"/>
          <a:stretch/>
        </p:blipFill>
        <p:spPr>
          <a:xfrm>
            <a:off x="8891788" y="1628644"/>
            <a:ext cx="727192" cy="48511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D6F1C65-2A31-C182-692F-926E909C2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9700" y="3098577"/>
            <a:ext cx="9398000" cy="189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208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64C39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FFE1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FFE1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FFE1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833534" y="404875"/>
            <a:ext cx="2545166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64C391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Vacances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6FB19E-9C59-5ABA-E080-F759469B9D1B}"/>
              </a:ext>
            </a:extLst>
          </p:cNvPr>
          <p:cNvSpPr txBox="1"/>
          <p:nvPr/>
        </p:nvSpPr>
        <p:spPr>
          <a:xfrm>
            <a:off x="2976563" y="1260356"/>
            <a:ext cx="91359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  <a:buSzPct val="100000"/>
              <a:tabLst>
                <a:tab pos="6096000" algn="l"/>
                <a:tab pos="7358063" algn="l"/>
              </a:tabLst>
              <a:defRPr/>
            </a:pPr>
            <a:r>
              <a:rPr lang="fr-FR" sz="26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Avantages auprès d’une cinquantaine de prestataires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fr-FR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AF3ABD0-D946-7345-A93C-1EB3AED78F5E}"/>
              </a:ext>
            </a:extLst>
          </p:cNvPr>
          <p:cNvSpPr txBox="1"/>
          <p:nvPr/>
        </p:nvSpPr>
        <p:spPr>
          <a:xfrm>
            <a:off x="2801303" y="2030510"/>
            <a:ext cx="839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250" lvl="8" indent="-457200">
              <a:spcAft>
                <a:spcPts val="12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Résidences - Clubs - Séjours - Circuits</a:t>
            </a:r>
          </a:p>
        </p:txBody>
      </p: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9C73A30B-D7E6-453F-FC4F-59D9ABF2B500}"/>
              </a:ext>
            </a:extLst>
          </p:cNvPr>
          <p:cNvGrpSpPr/>
          <p:nvPr/>
        </p:nvGrpSpPr>
        <p:grpSpPr>
          <a:xfrm>
            <a:off x="2559394" y="2879723"/>
            <a:ext cx="9339169" cy="595529"/>
            <a:chOff x="2559394" y="2794284"/>
            <a:chExt cx="9339169" cy="595529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367D60A7-364D-2E1F-CC56-B3CF358B3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19079" y="2794284"/>
              <a:ext cx="810095" cy="59552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3FD10F1A-571E-CBBE-AFF1-DF0635FEC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87867" y="2867894"/>
              <a:ext cx="1472002" cy="448308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E17694DE-8400-AC7E-1E1F-CC7F339FD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9394" y="2833748"/>
              <a:ext cx="1260000" cy="516600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2B42134F-3B14-9CE9-97FC-8A1571990E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78087" y="2903117"/>
              <a:ext cx="1080000" cy="377862"/>
            </a:xfrm>
            <a:prstGeom prst="rect">
              <a:avLst/>
            </a:prstGeom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A689071F-1F50-863E-8647-DF6B7974C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16780" y="2861216"/>
              <a:ext cx="1343606" cy="461665"/>
            </a:xfrm>
            <a:prstGeom prst="rect">
              <a:avLst/>
            </a:prstGeom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EF89C94B-1A41-CE9E-2BCF-5D6A6F29F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8563" y="2871726"/>
              <a:ext cx="1080000" cy="440644"/>
            </a:xfrm>
            <a:prstGeom prst="rect">
              <a:avLst/>
            </a:prstGeom>
          </p:spPr>
        </p:pic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E0A7B8D1-9400-81AF-A0E1-3034677E8CB1}"/>
              </a:ext>
            </a:extLst>
          </p:cNvPr>
          <p:cNvGrpSpPr/>
          <p:nvPr/>
        </p:nvGrpSpPr>
        <p:grpSpPr>
          <a:xfrm>
            <a:off x="2645326" y="3696513"/>
            <a:ext cx="9241703" cy="682107"/>
            <a:chOff x="2645326" y="3694433"/>
            <a:chExt cx="9241703" cy="682107"/>
          </a:xfrm>
        </p:grpSpPr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CD6E75A7-2A35-8EB1-39E7-461B3F57A8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13858"/>
            <a:stretch/>
          </p:blipFill>
          <p:spPr>
            <a:xfrm>
              <a:off x="2645326" y="3837108"/>
              <a:ext cx="1080000" cy="396757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44028C88-F87D-9B70-C98E-0DCF88A95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807029" y="3943666"/>
              <a:ext cx="1080000" cy="183641"/>
            </a:xfrm>
            <a:prstGeom prst="rect">
              <a:avLst/>
            </a:prstGeom>
          </p:spPr>
        </p:pic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E71FCADD-0B17-CD0C-75FE-4F6B27E02F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66544" y="3694433"/>
              <a:ext cx="722062" cy="682107"/>
            </a:xfrm>
            <a:prstGeom prst="rect">
              <a:avLst/>
            </a:prstGeom>
          </p:spPr>
        </p:pic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CDAC0CD0-F413-5C89-5EBD-CE008D494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29824" y="3836776"/>
              <a:ext cx="1169551" cy="397420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0F0A8417-A68D-FAFD-EB0E-7F08C0D5D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240593" y="3856887"/>
              <a:ext cx="1224000" cy="357198"/>
            </a:xfrm>
            <a:prstGeom prst="rect">
              <a:avLst/>
            </a:prstGeom>
          </p:spPr>
        </p:pic>
        <p:pic>
          <p:nvPicPr>
            <p:cNvPr id="52" name="Image 51">
              <a:extLst>
                <a:ext uri="{FF2B5EF4-FFF2-40B4-BE49-F238E27FC236}">
                  <a16:creationId xmlns:a16="http://schemas.microsoft.com/office/drawing/2014/main" id="{450CFD3B-D80F-A3AD-09A5-4C2E810B9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005811" y="3832792"/>
              <a:ext cx="1260000" cy="405388"/>
            </a:xfrm>
            <a:prstGeom prst="rect">
              <a:avLst/>
            </a:prstGeom>
          </p:spPr>
        </p:pic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D7E8903B-B165-740D-DC2A-25D9E102DE4F}"/>
              </a:ext>
            </a:extLst>
          </p:cNvPr>
          <p:cNvGrpSpPr/>
          <p:nvPr/>
        </p:nvGrpSpPr>
        <p:grpSpPr>
          <a:xfrm>
            <a:off x="2645326" y="4577079"/>
            <a:ext cx="9272358" cy="863774"/>
            <a:chOff x="2645326" y="4546441"/>
            <a:chExt cx="9272358" cy="863774"/>
          </a:xfrm>
        </p:grpSpPr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A6912845-933E-E6E6-CC4F-AFAF8AEBB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645326" y="4674864"/>
              <a:ext cx="982176" cy="5166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BFFFD6F-D588-6341-F340-7417A21CAC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16" t="33781" r="17592" b="32601"/>
            <a:stretch/>
          </p:blipFill>
          <p:spPr>
            <a:xfrm>
              <a:off x="3925525" y="4813475"/>
              <a:ext cx="1188000" cy="329707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1CD7D1DE-3B9E-750A-E3CC-090459F31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684335" y="4718714"/>
              <a:ext cx="900000" cy="519229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E894E059-14D8-A34F-4170-7F65519D0C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74" r="11473"/>
            <a:stretch/>
          </p:blipFill>
          <p:spPr>
            <a:xfrm>
              <a:off x="7829740" y="4683107"/>
              <a:ext cx="900112" cy="590443"/>
            </a:xfrm>
            <a:prstGeom prst="rect">
              <a:avLst/>
            </a:prstGeom>
          </p:spPr>
        </p:pic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CEEB29FB-1B43-0F6F-15AB-84677A635B11}"/>
                </a:ext>
              </a:extLst>
            </p:cNvPr>
            <p:cNvGrpSpPr/>
            <p:nvPr/>
          </p:nvGrpSpPr>
          <p:grpSpPr>
            <a:xfrm>
              <a:off x="10834600" y="4546441"/>
              <a:ext cx="1083084" cy="863774"/>
              <a:chOff x="3256710" y="4319912"/>
              <a:chExt cx="1083084" cy="863774"/>
            </a:xfrm>
          </p:grpSpPr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48FE9FB0-4034-1413-8787-5A7E891CA3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60102" y="4319912"/>
                <a:ext cx="1079692" cy="464748"/>
              </a:xfrm>
              <a:prstGeom prst="rect">
                <a:avLst/>
              </a:prstGeom>
            </p:spPr>
          </p:pic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96033C0C-CBFF-AB33-D95B-6A50D438E8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56710" y="4789903"/>
                <a:ext cx="709918" cy="393783"/>
              </a:xfrm>
              <a:prstGeom prst="rect">
                <a:avLst/>
              </a:prstGeom>
            </p:spPr>
          </p:pic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98DF448F-6EFF-D5FF-F641-A97E3A1AC0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34477" y="4867519"/>
                <a:ext cx="370286" cy="184558"/>
              </a:xfrm>
              <a:prstGeom prst="rect">
                <a:avLst/>
              </a:prstGeom>
            </p:spPr>
          </p:pic>
        </p:grpSp>
        <p:pic>
          <p:nvPicPr>
            <p:cNvPr id="18" name="Image 17" descr="Une image contenant alimentation, dessin&#10;&#10;Description générée automatiquement">
              <a:extLst>
                <a:ext uri="{FF2B5EF4-FFF2-40B4-BE49-F238E27FC236}">
                  <a16:creationId xmlns:a16="http://schemas.microsoft.com/office/drawing/2014/main" id="{44965BEC-7119-2318-EC3D-27B462B081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5257" y="4697899"/>
              <a:ext cx="902789" cy="560858"/>
            </a:xfrm>
            <a:prstGeom prst="rect">
              <a:avLst/>
            </a:prstGeom>
          </p:spPr>
        </p:pic>
        <p:pic>
          <p:nvPicPr>
            <p:cNvPr id="19" name="Image 18" descr="Une image contenant dessin, signe&#10;&#10;Description générée automatiquement">
              <a:extLst>
                <a:ext uri="{FF2B5EF4-FFF2-40B4-BE49-F238E27FC236}">
                  <a16:creationId xmlns:a16="http://schemas.microsoft.com/office/drawing/2014/main" id="{201CDDF0-7D0C-EA9E-2EE2-40516D0FC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8897" y="4603281"/>
              <a:ext cx="500298" cy="750094"/>
            </a:xfrm>
            <a:prstGeom prst="rect">
              <a:avLst/>
            </a:prstGeom>
          </p:spPr>
        </p:pic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E2590902-502E-6BB0-8E11-60C7D3613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5358930" y="4762813"/>
              <a:ext cx="1080000" cy="431030"/>
            </a:xfrm>
            <a:prstGeom prst="rect">
              <a:avLst/>
            </a:prstGeom>
          </p:spPr>
        </p:pic>
      </p:grp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F55C65D9-316B-B3C9-FC2D-A16CDDA1F8F5}"/>
              </a:ext>
            </a:extLst>
          </p:cNvPr>
          <p:cNvGrpSpPr/>
          <p:nvPr/>
        </p:nvGrpSpPr>
        <p:grpSpPr>
          <a:xfrm>
            <a:off x="1995832" y="5763998"/>
            <a:ext cx="9889117" cy="614543"/>
            <a:chOff x="1995832" y="5843659"/>
            <a:chExt cx="9889117" cy="614543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0FB19B60-A4D7-C1FB-2316-FB481EF4E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5878" y="5976330"/>
              <a:ext cx="1044064" cy="349200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4653C437-81AE-FFAD-391C-91AD069CE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0098" y="5843659"/>
              <a:ext cx="1044000" cy="614543"/>
            </a:xfrm>
            <a:prstGeom prst="rect">
              <a:avLst/>
            </a:prstGeom>
          </p:spPr>
        </p:pic>
        <p:pic>
          <p:nvPicPr>
            <p:cNvPr id="28" name="Image 27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48C0D7F6-D920-DEE7-8929-4A5D17CFF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2144" y="5934930"/>
              <a:ext cx="1044713" cy="432000"/>
            </a:xfrm>
            <a:prstGeom prst="rect">
              <a:avLst/>
            </a:prstGeom>
          </p:spPr>
        </p:pic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9ADD9357-6B7B-8AEB-7ECD-2B760516F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1995832" y="6016255"/>
              <a:ext cx="1332000" cy="269351"/>
            </a:xfrm>
            <a:prstGeom prst="rect">
              <a:avLst/>
            </a:prstGeom>
          </p:spPr>
        </p:pic>
        <p:pic>
          <p:nvPicPr>
            <p:cNvPr id="60" name="Image 59">
              <a:extLst>
                <a:ext uri="{FF2B5EF4-FFF2-40B4-BE49-F238E27FC236}">
                  <a16:creationId xmlns:a16="http://schemas.microsoft.com/office/drawing/2014/main" id="{C21A28B5-FFBF-D975-26B7-CD2247475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5147988" y="5862977"/>
              <a:ext cx="1044064" cy="575907"/>
            </a:xfrm>
            <a:prstGeom prst="rect">
              <a:avLst/>
            </a:prstGeom>
          </p:spPr>
        </p:pic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0FCA4B48-EADD-C7FA-2DCB-BB36A9747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9444903" y="5844232"/>
              <a:ext cx="972000" cy="613396"/>
            </a:xfrm>
            <a:prstGeom prst="rect">
              <a:avLst/>
            </a:prstGeom>
          </p:spPr>
        </p:pic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B0C59A8C-103C-F6C4-016D-D02210A6E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10804949" y="5961506"/>
              <a:ext cx="1080000" cy="378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61189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64C39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FFE1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FFE1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FFE1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833534" y="404875"/>
            <a:ext cx="2545166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64C391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Vacances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AF3ABD0-D946-7345-A93C-1EB3AED78F5E}"/>
              </a:ext>
            </a:extLst>
          </p:cNvPr>
          <p:cNvSpPr txBox="1"/>
          <p:nvPr/>
        </p:nvSpPr>
        <p:spPr>
          <a:xfrm>
            <a:off x="2474160" y="1711367"/>
            <a:ext cx="839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250" lvl="8" indent="-457200">
              <a:spcAft>
                <a:spcPts val="12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Hôtellerie de plein air - Locations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51FF708-9CB4-5291-C0A3-0AEA6A4D6532}"/>
              </a:ext>
            </a:extLst>
          </p:cNvPr>
          <p:cNvGrpSpPr/>
          <p:nvPr/>
        </p:nvGrpSpPr>
        <p:grpSpPr>
          <a:xfrm>
            <a:off x="2622085" y="2321554"/>
            <a:ext cx="9286515" cy="537383"/>
            <a:chOff x="2622085" y="1846066"/>
            <a:chExt cx="9286515" cy="537383"/>
          </a:xfrm>
        </p:grpSpPr>
        <p:pic>
          <p:nvPicPr>
            <p:cNvPr id="11" name="Image 10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CBE6FD8E-117A-7C32-35FC-F318CFCF4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5909" y="1989047"/>
              <a:ext cx="1004775" cy="251421"/>
            </a:xfrm>
            <a:prstGeom prst="rect">
              <a:avLst/>
            </a:prstGeom>
          </p:spPr>
        </p:pic>
        <p:pic>
          <p:nvPicPr>
            <p:cNvPr id="20" name="Image 19" descr="Une image contenant texte, clipart&#10;&#10;Description générée automatiquement">
              <a:extLst>
                <a:ext uri="{FF2B5EF4-FFF2-40B4-BE49-F238E27FC236}">
                  <a16:creationId xmlns:a16="http://schemas.microsoft.com/office/drawing/2014/main" id="{CB44B0CD-ED21-0952-71D5-C30381457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41209" y="1994610"/>
              <a:ext cx="1590894" cy="240295"/>
            </a:xfrm>
            <a:prstGeom prst="rect">
              <a:avLst/>
            </a:prstGeom>
          </p:spPr>
        </p:pic>
        <p:pic>
          <p:nvPicPr>
            <p:cNvPr id="26" name="Image 25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471301AE-0668-ADB1-99F2-7265D4DF3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9611" y="1846066"/>
              <a:ext cx="468989" cy="537383"/>
            </a:xfrm>
            <a:prstGeom prst="rect">
              <a:avLst/>
            </a:prstGeom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FDC04252-F536-A5EB-7066-E77FC0AC8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22085" y="1925391"/>
              <a:ext cx="893133" cy="378733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56BEB7F2-1B56-42C8-4EF1-829A354DF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22728" y="1939118"/>
              <a:ext cx="725671" cy="351278"/>
            </a:xfrm>
            <a:prstGeom prst="rect">
              <a:avLst/>
            </a:prstGeom>
          </p:spPr>
        </p:pic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83063FDA-DA73-AF33-0979-A9CF1EE604D2}"/>
                </a:ext>
              </a:extLst>
            </p:cNvPr>
            <p:cNvGrpSpPr/>
            <p:nvPr/>
          </p:nvGrpSpPr>
          <p:grpSpPr>
            <a:xfrm>
              <a:off x="6468194" y="1872335"/>
              <a:ext cx="1320682" cy="484845"/>
              <a:chOff x="8385293" y="1904534"/>
              <a:chExt cx="1320682" cy="484845"/>
            </a:xfrm>
          </p:grpSpPr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4DD8A729-9673-ABA9-61D6-34896BB9BC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36626" y="2044958"/>
                <a:ext cx="669349" cy="238193"/>
              </a:xfrm>
              <a:prstGeom prst="rect">
                <a:avLst/>
              </a:prstGeom>
            </p:spPr>
          </p:pic>
          <p:pic>
            <p:nvPicPr>
              <p:cNvPr id="42" name="Image 41">
                <a:extLst>
                  <a:ext uri="{FF2B5EF4-FFF2-40B4-BE49-F238E27FC236}">
                    <a16:creationId xmlns:a16="http://schemas.microsoft.com/office/drawing/2014/main" id="{A4FFF3FA-EC72-4179-3B5E-1ED5959E14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385293" y="1904534"/>
                <a:ext cx="669850" cy="484845"/>
              </a:xfrm>
              <a:prstGeom prst="rect">
                <a:avLst/>
              </a:prstGeom>
            </p:spPr>
          </p:pic>
        </p:grpSp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864A60B0-F975-BF34-6AD8-4DE4AF6E0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196386" y="1915134"/>
              <a:ext cx="837313" cy="399247"/>
            </a:xfrm>
            <a:prstGeom prst="rect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5771AE6-5B42-91A1-60A8-C70E74464254}"/>
              </a:ext>
            </a:extLst>
          </p:cNvPr>
          <p:cNvSpPr txBox="1"/>
          <p:nvPr/>
        </p:nvSpPr>
        <p:spPr>
          <a:xfrm>
            <a:off x="2474160" y="3518982"/>
            <a:ext cx="44402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250" lvl="8" indent="-457200">
              <a:spcAft>
                <a:spcPts val="12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Tourisme fluvial et maritime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B3F64E1-04FC-DFD9-E6BA-E94CDF25B8D1}"/>
              </a:ext>
            </a:extLst>
          </p:cNvPr>
          <p:cNvSpPr txBox="1"/>
          <p:nvPr/>
        </p:nvSpPr>
        <p:spPr>
          <a:xfrm>
            <a:off x="2474160" y="4747072"/>
            <a:ext cx="21735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250" lvl="8" indent="-457200">
              <a:spcAft>
                <a:spcPts val="12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Vols secs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F125388-DA61-8289-98E7-0C9B6481F7D7}"/>
              </a:ext>
            </a:extLst>
          </p:cNvPr>
          <p:cNvSpPr txBox="1"/>
          <p:nvPr/>
        </p:nvSpPr>
        <p:spPr>
          <a:xfrm>
            <a:off x="2474160" y="5898503"/>
            <a:ext cx="27560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250" lvl="8" indent="-457200">
              <a:spcAft>
                <a:spcPts val="12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 de ski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320294D1-6106-3B0F-712F-320A31B96FFE}"/>
              </a:ext>
            </a:extLst>
          </p:cNvPr>
          <p:cNvGrpSpPr/>
          <p:nvPr/>
        </p:nvGrpSpPr>
        <p:grpSpPr>
          <a:xfrm>
            <a:off x="7143109" y="3429000"/>
            <a:ext cx="5048891" cy="540000"/>
            <a:chOff x="6913644" y="5189155"/>
            <a:chExt cx="5048891" cy="540000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FA784E1A-17D1-EA77-993D-C37AF40CD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913644" y="5279155"/>
              <a:ext cx="1289101" cy="360000"/>
            </a:xfrm>
            <a:prstGeom prst="rect">
              <a:avLst/>
            </a:prstGeom>
          </p:spPr>
        </p:pic>
        <p:pic>
          <p:nvPicPr>
            <p:cNvPr id="17" name="Image 16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38109AC1-1222-9AD7-7481-97F9933C6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6289" y="5322207"/>
              <a:ext cx="1548000" cy="27389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A2F34FA-176D-D7E8-59FA-988BFAF30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817834" y="5189155"/>
              <a:ext cx="1144701" cy="540000"/>
            </a:xfrm>
            <a:prstGeom prst="rect">
              <a:avLst/>
            </a:prstGeom>
          </p:spPr>
        </p:pic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DE28E2B4-F051-FBAD-F703-1068E0DBA2B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7556" y="4787791"/>
            <a:ext cx="1467248" cy="380225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C58CC983-CE3B-3CA6-912F-34A2F1EBE144}"/>
              </a:ext>
            </a:extLst>
          </p:cNvPr>
          <p:cNvGrpSpPr/>
          <p:nvPr/>
        </p:nvGrpSpPr>
        <p:grpSpPr>
          <a:xfrm>
            <a:off x="5344685" y="5927875"/>
            <a:ext cx="2545308" cy="395985"/>
            <a:chOff x="4126614" y="6243845"/>
            <a:chExt cx="3149399" cy="489966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D315CDB5-2EBD-B66C-9835-D310D2558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5761" y="6342035"/>
              <a:ext cx="1140252" cy="293586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AAFA0AE7-DFD0-34D9-8EE1-45739942F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6614" y="6243845"/>
              <a:ext cx="1845823" cy="4899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44621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64C39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FFE1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FFE1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FFE1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833534" y="404875"/>
            <a:ext cx="2545166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64C391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Vacances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F8F454FF-A68A-5AAD-BDB3-BB8D67F193E6}"/>
              </a:ext>
            </a:extLst>
          </p:cNvPr>
          <p:cNvSpPr txBox="1"/>
          <p:nvPr/>
        </p:nvSpPr>
        <p:spPr>
          <a:xfrm>
            <a:off x="2474883" y="5069823"/>
            <a:ext cx="839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250" lvl="8" indent="-457200">
              <a:spcAft>
                <a:spcPts val="12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Tourisme durable et responsable</a:t>
            </a:r>
          </a:p>
        </p:txBody>
      </p: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354326C7-F4B1-C197-9698-67D4955ECCD4}"/>
              </a:ext>
            </a:extLst>
          </p:cNvPr>
          <p:cNvGrpSpPr/>
          <p:nvPr/>
        </p:nvGrpSpPr>
        <p:grpSpPr>
          <a:xfrm>
            <a:off x="7750719" y="4884783"/>
            <a:ext cx="2112898" cy="781547"/>
            <a:chOff x="6740220" y="4013405"/>
            <a:chExt cx="2112898" cy="781547"/>
          </a:xfrm>
        </p:grpSpPr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9036188B-42A2-11E5-54C9-9BDA906DB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0220" y="4013405"/>
              <a:ext cx="420993" cy="781547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E5E75E46-9396-8407-773E-8E3D5EF0F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04074" y="4026178"/>
              <a:ext cx="1249044" cy="756000"/>
            </a:xfrm>
            <a:prstGeom prst="rect">
              <a:avLst/>
            </a:prstGeom>
          </p:spPr>
        </p:pic>
      </p:grpSp>
      <p:sp>
        <p:nvSpPr>
          <p:cNvPr id="63" name="ZoneTexte 62">
            <a:extLst>
              <a:ext uri="{FF2B5EF4-FFF2-40B4-BE49-F238E27FC236}">
                <a16:creationId xmlns:a16="http://schemas.microsoft.com/office/drawing/2014/main" id="{C5BE14A0-C72B-811D-D04F-E34863BB2C56}"/>
              </a:ext>
            </a:extLst>
          </p:cNvPr>
          <p:cNvSpPr txBox="1"/>
          <p:nvPr/>
        </p:nvSpPr>
        <p:spPr>
          <a:xfrm>
            <a:off x="2474883" y="3507148"/>
            <a:ext cx="28877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250" lvl="8" indent="-457200">
              <a:spcAft>
                <a:spcPts val="12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Séjours jeunes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BB439C1-CBF0-FEE7-7C26-73AEFC3D9014}"/>
              </a:ext>
            </a:extLst>
          </p:cNvPr>
          <p:cNvSpPr txBox="1"/>
          <p:nvPr/>
        </p:nvSpPr>
        <p:spPr>
          <a:xfrm>
            <a:off x="2474883" y="1972988"/>
            <a:ext cx="839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250" lvl="8" indent="-457200">
              <a:spcAft>
                <a:spcPts val="12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Tourisme et handicap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A4E493-E3BB-D69A-AFAE-3D3BAAA9BF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2076" y="1969234"/>
            <a:ext cx="1776157" cy="661943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D3129284-8D8C-FE24-C6C7-E73BB9C52545}"/>
              </a:ext>
            </a:extLst>
          </p:cNvPr>
          <p:cNvGrpSpPr/>
          <p:nvPr/>
        </p:nvGrpSpPr>
        <p:grpSpPr>
          <a:xfrm>
            <a:off x="5362666" y="3521108"/>
            <a:ext cx="6605018" cy="419100"/>
            <a:chOff x="5362666" y="4451814"/>
            <a:chExt cx="6605018" cy="419100"/>
          </a:xfrm>
        </p:grpSpPr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0F2C6817-0809-5E4A-97C0-08C75FCD5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41130" y="4451814"/>
              <a:ext cx="1064384" cy="419100"/>
            </a:xfrm>
            <a:prstGeom prst="rect">
              <a:avLst/>
            </a:prstGeom>
          </p:spPr>
        </p:pic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7DC12A67-9AA9-BB13-9F98-B3CC921E2F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625"/>
            <a:stretch/>
          </p:blipFill>
          <p:spPr>
            <a:xfrm>
              <a:off x="10256509" y="4452023"/>
              <a:ext cx="1711175" cy="418682"/>
            </a:xfrm>
            <a:prstGeom prst="rect">
              <a:avLst/>
            </a:prstGeom>
          </p:spPr>
        </p:pic>
        <p:pic>
          <p:nvPicPr>
            <p:cNvPr id="72" name="Image 71">
              <a:extLst>
                <a:ext uri="{FF2B5EF4-FFF2-40B4-BE49-F238E27FC236}">
                  <a16:creationId xmlns:a16="http://schemas.microsoft.com/office/drawing/2014/main" id="{A16FBB76-47B9-C092-00AD-B4EB4F78A8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2666" y="4462640"/>
              <a:ext cx="624014" cy="397449"/>
            </a:xfrm>
            <a:prstGeom prst="rect">
              <a:avLst/>
            </a:prstGeom>
          </p:spPr>
        </p:pic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99CF2A44-4D32-111E-7BF6-7D74C866F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7655" y="4451814"/>
              <a:ext cx="952500" cy="419100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7C717183-9AFA-73CD-0C77-8A7EE8409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56489" y="4481876"/>
              <a:ext cx="1249044" cy="358977"/>
            </a:xfrm>
            <a:prstGeom prst="rect">
              <a:avLst/>
            </a:prstGeom>
          </p:spPr>
        </p:pic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6F0B14FC-C065-F328-78D0-31FE139DA6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14573" y="1685227"/>
            <a:ext cx="1249044" cy="74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3504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64C39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FFE1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FFE1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FFE1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4833534" y="404875"/>
            <a:ext cx="2545166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64C391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Vacances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AF3ABD0-D946-7345-A93C-1EB3AED78F5E}"/>
              </a:ext>
            </a:extLst>
          </p:cNvPr>
          <p:cNvSpPr txBox="1"/>
          <p:nvPr/>
        </p:nvSpPr>
        <p:spPr>
          <a:xfrm>
            <a:off x="2760663" y="1754571"/>
            <a:ext cx="83947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250" lvl="8" indent="-457200">
              <a:spcAft>
                <a:spcPts val="12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Offres exclusives et solidaires* CNAS</a:t>
            </a:r>
            <a:b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réservées aux bénéficiaires dont l’imposition est ≤ 1 000 €</a:t>
            </a:r>
            <a:endParaRPr lang="fr-FR" sz="24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F447971-7DE2-5E16-FF39-9C96741FD28C}"/>
              </a:ext>
            </a:extLst>
          </p:cNvPr>
          <p:cNvSpPr txBox="1"/>
          <p:nvPr/>
        </p:nvSpPr>
        <p:spPr>
          <a:xfrm>
            <a:off x="2760663" y="3218133"/>
            <a:ext cx="839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250" lvl="8" indent="-457200">
              <a:spcAft>
                <a:spcPts val="1200"/>
              </a:spcAft>
              <a:buClr>
                <a:srgbClr val="64C391"/>
              </a:buClr>
              <a:buSzPct val="120000"/>
              <a:buFont typeface="Wingdings" panose="05000000000000000000" pitchFamily="2" charset="2"/>
              <a:buChar char="à"/>
            </a:pP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Programmes Jeunes et Seniors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9E538DD-2567-D4D5-D48E-CB3CFAD2FCDE}"/>
              </a:ext>
            </a:extLst>
          </p:cNvPr>
          <p:cNvGrpSpPr/>
          <p:nvPr/>
        </p:nvGrpSpPr>
        <p:grpSpPr>
          <a:xfrm>
            <a:off x="4926690" y="3792537"/>
            <a:ext cx="3386369" cy="1019175"/>
            <a:chOff x="2180994" y="4010468"/>
            <a:chExt cx="3386369" cy="101917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76D77F1-1374-1BC8-592D-C782B726F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0994" y="4078172"/>
              <a:ext cx="1697723" cy="951471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C7A0BEB9-CA4A-6B2F-4A45-E57001F6F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05288" y="4010468"/>
              <a:ext cx="1362075" cy="1019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6295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0">
            <a:extLst>
              <a:ext uri="{FF2B5EF4-FFF2-40B4-BE49-F238E27FC236}">
                <a16:creationId xmlns:a16="http://schemas.microsoft.com/office/drawing/2014/main" id="{96941EEE-DE86-4BE9-48A5-CEC662EE9E08}"/>
              </a:ext>
            </a:extLst>
          </p:cNvPr>
          <p:cNvSpPr txBox="1">
            <a:spLocks/>
          </p:cNvSpPr>
          <p:nvPr/>
        </p:nvSpPr>
        <p:spPr>
          <a:xfrm>
            <a:off x="465221" y="1783080"/>
            <a:ext cx="1645920" cy="311858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00" b="1" i="0" kern="1200">
                <a:ln w="38100">
                  <a:solidFill>
                    <a:srgbClr val="FF9CB5"/>
                  </a:solidFill>
                </a:ln>
                <a:noFill/>
                <a:latin typeface="Poppins Black" pitchFamily="2" charset="77"/>
                <a:ea typeface="+mn-ea"/>
                <a:cs typeface="Poppins Black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7170" dirty="0"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A839FC42-9089-C18C-B233-9990B2E6932D}"/>
              </a:ext>
            </a:extLst>
          </p:cNvPr>
          <p:cNvSpPr txBox="1">
            <a:spLocks/>
          </p:cNvSpPr>
          <p:nvPr/>
        </p:nvSpPr>
        <p:spPr>
          <a:xfrm>
            <a:off x="5229726" y="2496903"/>
            <a:ext cx="5495424" cy="8265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5570" u="sng" dirty="0">
                <a:solidFill>
                  <a:srgbClr val="000083"/>
                </a:solidFill>
                <a:uFill>
                  <a:solidFill>
                    <a:srgbClr val="FF9CB5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Le CNAS</a:t>
            </a:r>
            <a:r>
              <a:rPr lang="fr-FR" sz="557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votre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9EFC88-A2CB-8E7A-DE2B-E5A4C64910B9}"/>
              </a:ext>
            </a:extLst>
          </p:cNvPr>
          <p:cNvSpPr/>
          <p:nvPr/>
        </p:nvSpPr>
        <p:spPr>
          <a:xfrm>
            <a:off x="5384510" y="3525079"/>
            <a:ext cx="2978439" cy="943449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63C48F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163705" rtlCol="0" anchor="ctr">
            <a:noAutofit/>
          </a:bodyPr>
          <a:lstStyle/>
          <a:p>
            <a:pPr algn="ctr"/>
            <a:r>
              <a:rPr lang="fr-FR" sz="557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</a:p>
        </p:txBody>
      </p:sp>
    </p:spTree>
    <p:extLst>
      <p:ext uri="{BB962C8B-B14F-4D97-AF65-F5344CB8AC3E}">
        <p14:creationId xmlns:p14="http://schemas.microsoft.com/office/powerpoint/2010/main" val="31693920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85184"/>
            <a:ext cx="2365940" cy="2670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9BB4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3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64C3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</a:t>
            </a:r>
            <a:r>
              <a:rPr lang="fr-FR" sz="3191" b="1" kern="0" dirty="0">
                <a:solidFill>
                  <a:srgbClr val="64C3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CNAS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64C3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64C3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votre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64C3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64C3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7767234" y="415000"/>
            <a:ext cx="2240366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9BB4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CNAS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3DC9D77-A79A-CD1A-A3AB-226D5F2899AE}"/>
              </a:ext>
            </a:extLst>
          </p:cNvPr>
          <p:cNvSpPr txBox="1"/>
          <p:nvPr/>
        </p:nvSpPr>
        <p:spPr>
          <a:xfrm>
            <a:off x="3162300" y="415725"/>
            <a:ext cx="4737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</a:t>
            </a:r>
            <a:r>
              <a:rPr lang="fr-FR" sz="3600" b="1" u="sng" dirty="0">
                <a:solidFill>
                  <a:srgbClr val="000083"/>
                </a:solidFill>
                <a:uFill>
                  <a:solidFill>
                    <a:srgbClr val="FF9BB4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contacter</a:t>
            </a:r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A62169-E42A-9BA7-3FFA-DDA3663271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193" y="5569628"/>
            <a:ext cx="724033" cy="81847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E9461F5-1D47-417F-7C26-EE7A0AAF1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2300" y="3831934"/>
            <a:ext cx="406400" cy="79854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A8DC968-E19D-8C0D-091D-217BB5DB88A1}"/>
              </a:ext>
            </a:extLst>
          </p:cNvPr>
          <p:cNvSpPr txBox="1"/>
          <p:nvPr/>
        </p:nvSpPr>
        <p:spPr>
          <a:xfrm>
            <a:off x="2963862" y="1897902"/>
            <a:ext cx="9604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dirty="0">
                <a:solidFill>
                  <a:srgbClr val="64C3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518C6F9-9EEB-CC55-A239-3D9D3F91F6C0}"/>
              </a:ext>
            </a:extLst>
          </p:cNvPr>
          <p:cNvSpPr txBox="1"/>
          <p:nvPr/>
        </p:nvSpPr>
        <p:spPr>
          <a:xfrm>
            <a:off x="4098925" y="2221067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personnaliser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BC3F47C-0AE7-C122-CF35-B373681BEC36}"/>
              </a:ext>
            </a:extLst>
          </p:cNvPr>
          <p:cNvSpPr txBox="1"/>
          <p:nvPr/>
        </p:nvSpPr>
        <p:spPr>
          <a:xfrm>
            <a:off x="4098925" y="5794198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personnaliser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A6FD6FA-ADB3-C5A5-D745-DDAAC071953C}"/>
              </a:ext>
            </a:extLst>
          </p:cNvPr>
          <p:cNvSpPr txBox="1"/>
          <p:nvPr/>
        </p:nvSpPr>
        <p:spPr>
          <a:xfrm>
            <a:off x="4098925" y="405693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personnaliser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44B152C-75A4-EB6F-FA80-C40EA2C01ECE}"/>
              </a:ext>
            </a:extLst>
          </p:cNvPr>
          <p:cNvSpPr txBox="1"/>
          <p:nvPr/>
        </p:nvSpPr>
        <p:spPr>
          <a:xfrm>
            <a:off x="9497455" y="2060575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cnas.fr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5BE87C1-9890-1726-AD03-CC52875D36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6039" y="2706906"/>
            <a:ext cx="478822" cy="48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840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DB1EE33-FF62-A6A9-60D0-ADBC8666732B}"/>
              </a:ext>
            </a:extLst>
          </p:cNvPr>
          <p:cNvSpPr txBox="1"/>
          <p:nvPr/>
        </p:nvSpPr>
        <p:spPr>
          <a:xfrm>
            <a:off x="256145" y="2085184"/>
            <a:ext cx="2365940" cy="2670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>
                <a:ln>
                  <a:solidFill>
                    <a:srgbClr val="FF9BB4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3</a:t>
            </a:r>
            <a:endParaRPr kumimoji="0" lang="fr-FR" sz="7179" b="1" i="0" u="none" strike="noStrike" kern="0" cap="none" spc="0" normalizeH="0" baseline="0" noProof="0" dirty="0">
              <a:ln>
                <a:solidFill>
                  <a:srgbClr val="FF9BB4"/>
                </a:solidFill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Poppins" panose="00000500000000000000" pitchFamily="2" charset="0"/>
            </a:endParaRP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64C3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</a:t>
            </a:r>
            <a:r>
              <a:rPr lang="fr-FR" sz="3191" b="1" kern="0" dirty="0">
                <a:solidFill>
                  <a:srgbClr val="64C3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CNAS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64C3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64C3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votre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64C3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64C39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844CA5-2A8D-A997-BFF5-D315B73EA2E4}"/>
              </a:ext>
            </a:extLst>
          </p:cNvPr>
          <p:cNvSpPr/>
          <p:nvPr/>
        </p:nvSpPr>
        <p:spPr>
          <a:xfrm>
            <a:off x="9177098" y="411625"/>
            <a:ext cx="1960966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9BB4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cnas.fr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3DC9D77-A79A-CD1A-A3AB-226D5F2899AE}"/>
              </a:ext>
            </a:extLst>
          </p:cNvPr>
          <p:cNvSpPr txBox="1"/>
          <p:nvPr/>
        </p:nvSpPr>
        <p:spPr>
          <a:xfrm>
            <a:off x="3162464" y="417975"/>
            <a:ext cx="619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 </a:t>
            </a:r>
            <a:r>
              <a:rPr lang="fr-FR" sz="3600" b="1" u="sng" dirty="0">
                <a:solidFill>
                  <a:srgbClr val="000083"/>
                </a:solidFill>
                <a:uFill>
                  <a:solidFill>
                    <a:srgbClr val="FF9BB4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compte en ligne</a:t>
            </a:r>
            <a:r>
              <a:rPr lang="fr-FR" sz="3600" b="1" dirty="0">
                <a:solidFill>
                  <a:srgbClr val="000083"/>
                </a:solidFill>
                <a:uFill>
                  <a:solidFill>
                    <a:srgbClr val="FF9BB4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 sur </a:t>
            </a:r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4E2289-6DBF-FCBE-D210-F4F43B121F1A}"/>
              </a:ext>
            </a:extLst>
          </p:cNvPr>
          <p:cNvGrpSpPr/>
          <p:nvPr/>
        </p:nvGrpSpPr>
        <p:grpSpPr>
          <a:xfrm>
            <a:off x="2489200" y="1784906"/>
            <a:ext cx="9775922" cy="1431161"/>
            <a:chOff x="2489200" y="1619806"/>
            <a:chExt cx="9775922" cy="143116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B2DEA6E-FA7F-FB60-8024-2CB289E2530C}"/>
                </a:ext>
              </a:extLst>
            </p:cNvPr>
            <p:cNvSpPr txBox="1"/>
            <p:nvPr/>
          </p:nvSpPr>
          <p:spPr>
            <a:xfrm>
              <a:off x="4622459" y="1619806"/>
              <a:ext cx="7642663" cy="143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Aft>
                  <a:spcPts val="600"/>
                </a:spcAft>
                <a:buClr>
                  <a:srgbClr val="FF9BB4"/>
                </a:buClr>
                <a:buSzPct val="140000"/>
                <a:buFont typeface="Arial" panose="020B0604020202020204" pitchFamily="34" charset="0"/>
                <a:buChar char="•"/>
                <a:defRPr/>
              </a:pPr>
              <a:r>
                <a:rPr lang="fr-FR" b="1" spc="-5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Suivi des demandes </a:t>
              </a:r>
              <a:r>
                <a:rPr lang="fr-FR" spc="-5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 bénéficiaires ayant donné leur consentement</a:t>
              </a:r>
            </a:p>
            <a:p>
              <a:pPr marL="285750" indent="-285750">
                <a:spcAft>
                  <a:spcPts val="600"/>
                </a:spcAft>
                <a:buClr>
                  <a:srgbClr val="FF9BB4"/>
                </a:buClr>
                <a:buSzPct val="140000"/>
                <a:buFont typeface="Arial" panose="020B0604020202020204" pitchFamily="34" charset="0"/>
                <a:buChar char="•"/>
                <a:defRPr/>
              </a:pPr>
              <a:r>
                <a:rPr lang="fr-FR" b="1" spc="-5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Suivi de l’adhésion </a:t>
              </a:r>
              <a:r>
                <a:rPr lang="fr-FR" spc="-5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la structure</a:t>
              </a:r>
            </a:p>
            <a:p>
              <a:pPr marL="285750" indent="-285750">
                <a:spcAft>
                  <a:spcPts val="600"/>
                </a:spcAft>
                <a:buClr>
                  <a:srgbClr val="FF9BB4"/>
                </a:buClr>
                <a:buSzPct val="140000"/>
                <a:buFont typeface="Arial" panose="020B0604020202020204" pitchFamily="34" charset="0"/>
                <a:buChar char="•"/>
                <a:defRPr/>
              </a:pPr>
              <a:r>
                <a:rPr lang="fr-FR" b="1" spc="-5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Statistiques </a:t>
              </a:r>
              <a:r>
                <a:rPr lang="fr-FR" spc="-5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anonymes de la collectivité</a:t>
              </a:r>
            </a:p>
            <a:p>
              <a:pPr marL="285750" indent="-285750">
                <a:spcAft>
                  <a:spcPts val="600"/>
                </a:spcAft>
                <a:buClr>
                  <a:srgbClr val="FF9BB4"/>
                </a:buClr>
                <a:buSzPct val="140000"/>
                <a:buFont typeface="Arial" panose="020B0604020202020204" pitchFamily="34" charset="0"/>
                <a:buChar char="•"/>
                <a:defRPr/>
              </a:pPr>
              <a:r>
                <a:rPr lang="fr-FR" b="1" spc="-5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 </a:t>
              </a:r>
              <a:r>
                <a:rPr lang="fr-FR" spc="-50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techniques et de communication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1976AFD-CBCF-6ED9-0630-170CF3F611D9}"/>
                </a:ext>
              </a:extLst>
            </p:cNvPr>
            <p:cNvSpPr/>
            <p:nvPr/>
          </p:nvSpPr>
          <p:spPr>
            <a:xfrm>
              <a:off x="2489200" y="1906415"/>
              <a:ext cx="1862613" cy="504000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9BB4">
                  <a:alpha val="96863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22779" tIns="36000" rIns="122779" bIns="36000" rtlCol="0" anchor="ctr">
              <a:noAutofit/>
            </a:bodyPr>
            <a:lstStyle/>
            <a:p>
              <a:pPr algn="ctr"/>
              <a:r>
                <a:rPr lang="fr-FR" sz="1600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Correspondant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C3ACC1B-F5D2-9EE9-D6A2-8736354624D3}"/>
              </a:ext>
            </a:extLst>
          </p:cNvPr>
          <p:cNvGrpSpPr/>
          <p:nvPr/>
        </p:nvGrpSpPr>
        <p:grpSpPr>
          <a:xfrm>
            <a:off x="2785281" y="3580160"/>
            <a:ext cx="9106682" cy="1431161"/>
            <a:chOff x="2785281" y="3536082"/>
            <a:chExt cx="9106682" cy="1431161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DA317CF5-55C2-914A-38F3-B335FC844572}"/>
                </a:ext>
              </a:extLst>
            </p:cNvPr>
            <p:cNvSpPr txBox="1"/>
            <p:nvPr/>
          </p:nvSpPr>
          <p:spPr>
            <a:xfrm>
              <a:off x="4622460" y="3536082"/>
              <a:ext cx="7269503" cy="143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Aft>
                  <a:spcPts val="600"/>
                </a:spcAft>
                <a:buClr>
                  <a:srgbClr val="FF9BB4"/>
                </a:buClr>
                <a:buSzPct val="140000"/>
                <a:buFont typeface="Arial" panose="020B0604020202020204" pitchFamily="34" charset="0"/>
                <a:buChar char="•"/>
                <a:defRPr/>
              </a:pPr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Demandes </a:t>
              </a:r>
              <a:r>
                <a:rPr lang="fr-FR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prestations - </a:t>
              </a:r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Commandes et réservations </a:t>
              </a:r>
              <a:r>
                <a:rPr lang="fr-FR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 ligne</a:t>
              </a:r>
            </a:p>
            <a:p>
              <a:pPr marL="285750" indent="-285750">
                <a:spcAft>
                  <a:spcPts val="600"/>
                </a:spcAft>
                <a:buClr>
                  <a:srgbClr val="FF9BB4"/>
                </a:buClr>
                <a:buSzPct val="140000"/>
                <a:buFont typeface="Arial" panose="020B0604020202020204" pitchFamily="34" charset="0"/>
                <a:buChar char="•"/>
                <a:defRPr/>
              </a:pPr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 </a:t>
              </a:r>
              <a:r>
                <a:rPr lang="fr-FR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gestion budgétaire</a:t>
              </a:r>
            </a:p>
            <a:p>
              <a:pPr marL="285750" indent="-285750">
                <a:spcAft>
                  <a:spcPts val="600"/>
                </a:spcAft>
                <a:buClr>
                  <a:srgbClr val="FF9BB4"/>
                </a:buClr>
                <a:buSzPct val="140000"/>
                <a:buFont typeface="Arial" panose="020B0604020202020204" pitchFamily="34" charset="0"/>
                <a:buChar char="•"/>
                <a:defRPr/>
              </a:pPr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Suivi et historique </a:t>
              </a:r>
              <a:r>
                <a:rPr lang="fr-FR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 demandes</a:t>
              </a:r>
            </a:p>
            <a:p>
              <a:pPr marL="285750" indent="-285750">
                <a:spcAft>
                  <a:spcPts val="600"/>
                </a:spcAft>
                <a:buClr>
                  <a:srgbClr val="FF9BB4"/>
                </a:buClr>
                <a:buSzPct val="140000"/>
                <a:buFont typeface="Arial" panose="020B0604020202020204" pitchFamily="34" charset="0"/>
                <a:buChar char="•"/>
                <a:defRPr/>
              </a:pPr>
              <a:r>
                <a:rPr lang="fr-FR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Coordonnées personnelles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A4F016-AFCE-C6F1-A461-172A88A46EF3}"/>
                </a:ext>
              </a:extLst>
            </p:cNvPr>
            <p:cNvSpPr/>
            <p:nvPr/>
          </p:nvSpPr>
          <p:spPr>
            <a:xfrm>
              <a:off x="2785281" y="3999662"/>
              <a:ext cx="1566532" cy="504000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9BB4">
                  <a:alpha val="96863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22779" tIns="0" rIns="122779" bIns="0" rtlCol="0" anchor="ctr">
              <a:noAutofit/>
            </a:bodyPr>
            <a:lstStyle/>
            <a:p>
              <a:pPr algn="ctr"/>
              <a:r>
                <a:rPr lang="fr-FR" sz="1600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Bénéficiaire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9CBB1E9E-6C0F-98FE-310E-6A8E7C779450}"/>
              </a:ext>
            </a:extLst>
          </p:cNvPr>
          <p:cNvGrpSpPr/>
          <p:nvPr/>
        </p:nvGrpSpPr>
        <p:grpSpPr>
          <a:xfrm>
            <a:off x="3136900" y="5375414"/>
            <a:ext cx="8926858" cy="1431161"/>
            <a:chOff x="3136900" y="5375414"/>
            <a:chExt cx="8926858" cy="143116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CA63A250-DA36-0EA7-A6EC-959CE7F052FB}"/>
                </a:ext>
              </a:extLst>
            </p:cNvPr>
            <p:cNvSpPr txBox="1"/>
            <p:nvPr/>
          </p:nvSpPr>
          <p:spPr>
            <a:xfrm>
              <a:off x="4622460" y="5375414"/>
              <a:ext cx="7441298" cy="143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Aft>
                  <a:spcPts val="600"/>
                </a:spcAft>
                <a:buClr>
                  <a:srgbClr val="FF9BB4"/>
                </a:buClr>
                <a:buSzPct val="140000"/>
                <a:buFont typeface="Arial" panose="020B0604020202020204" pitchFamily="34" charset="0"/>
                <a:buChar char="•"/>
                <a:defRPr/>
              </a:pPr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Rôle </a:t>
              </a:r>
              <a:r>
                <a:rPr lang="fr-FR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</a:t>
              </a:r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missions</a:t>
              </a:r>
            </a:p>
            <a:p>
              <a:pPr marL="285750" indent="-285750">
                <a:spcAft>
                  <a:spcPts val="600"/>
                </a:spcAft>
                <a:buClr>
                  <a:srgbClr val="FF9BB4"/>
                </a:buClr>
                <a:buSzPct val="140000"/>
                <a:buFont typeface="Arial" panose="020B0604020202020204" pitchFamily="34" charset="0"/>
                <a:buChar char="•"/>
                <a:defRPr/>
              </a:pPr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Vie des instances </a:t>
              </a:r>
              <a:r>
                <a:rPr lang="fr-FR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 CNAS</a:t>
              </a:r>
            </a:p>
            <a:p>
              <a:pPr marL="285750" indent="-285750">
                <a:spcAft>
                  <a:spcPts val="600"/>
                </a:spcAft>
                <a:buClr>
                  <a:srgbClr val="FF9BB4"/>
                </a:buClr>
                <a:buSzPct val="140000"/>
                <a:buFont typeface="Arial" panose="020B0604020202020204" pitchFamily="34" charset="0"/>
                <a:buChar char="•"/>
                <a:defRPr/>
              </a:pPr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Statistiques </a:t>
              </a:r>
              <a:r>
                <a:rPr lang="fr-FR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anonymes de la collectivité</a:t>
              </a:r>
            </a:p>
            <a:p>
              <a:pPr marL="285750" indent="-285750">
                <a:spcAft>
                  <a:spcPts val="600"/>
                </a:spcAft>
                <a:buClr>
                  <a:srgbClr val="FF9BB4"/>
                </a:buClr>
                <a:buSzPct val="140000"/>
                <a:buFont typeface="Arial" panose="020B0604020202020204" pitchFamily="34" charset="0"/>
                <a:buChar char="•"/>
                <a:defRPr/>
              </a:pPr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Annuaires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8A535F5-1F72-646F-D53D-A4A2D549C063}"/>
                </a:ext>
              </a:extLst>
            </p:cNvPr>
            <p:cNvSpPr/>
            <p:nvPr/>
          </p:nvSpPr>
          <p:spPr>
            <a:xfrm>
              <a:off x="3136900" y="5838994"/>
              <a:ext cx="1214913" cy="504000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rgbClr val="FF9BB4">
                  <a:alpha val="96863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22779" tIns="0" rIns="122779" bIns="0" rtlCol="0" anchor="ctr">
              <a:noAutofit/>
            </a:bodyPr>
            <a:lstStyle/>
            <a:p>
              <a:pPr algn="ctr"/>
              <a:r>
                <a:rPr lang="fr-FR" sz="1600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Délégué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7756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F05A01-8458-21CF-E42D-FE6ADCC6735C}"/>
              </a:ext>
            </a:extLst>
          </p:cNvPr>
          <p:cNvSpPr txBox="1"/>
          <p:nvPr/>
        </p:nvSpPr>
        <p:spPr>
          <a:xfrm>
            <a:off x="256145" y="2087640"/>
            <a:ext cx="2365940" cy="2670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9BB4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1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64C3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Identité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64C3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64C3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CNAS</a:t>
            </a:r>
          </a:p>
        </p:txBody>
      </p:sp>
      <p:sp>
        <p:nvSpPr>
          <p:cNvPr id="54" name="Espace réservé du contenu 5">
            <a:extLst>
              <a:ext uri="{FF2B5EF4-FFF2-40B4-BE49-F238E27FC236}">
                <a16:creationId xmlns:a16="http://schemas.microsoft.com/office/drawing/2014/main" id="{79945C1F-D60D-59E2-4EF5-657827F4CA49}"/>
              </a:ext>
            </a:extLst>
          </p:cNvPr>
          <p:cNvSpPr txBox="1">
            <a:spLocks/>
          </p:cNvSpPr>
          <p:nvPr/>
        </p:nvSpPr>
        <p:spPr>
          <a:xfrm>
            <a:off x="2516034" y="2069072"/>
            <a:ext cx="10737850" cy="3927475"/>
          </a:xfrm>
          <a:prstGeom prst="rect">
            <a:avLst/>
          </a:prstGeom>
        </p:spPr>
        <p:txBody>
          <a:bodyPr/>
          <a:lstStyle>
            <a:lvl1pPr marL="259872" indent="-259872" algn="l" defTabSz="1039490" rtl="0" eaLnBrk="1" latinLnBrk="0" hangingPunct="1">
              <a:lnSpc>
                <a:spcPct val="90000"/>
              </a:lnSpc>
              <a:spcBef>
                <a:spcPts val="1137"/>
              </a:spcBef>
              <a:buFont typeface="Arial" panose="020B0604020202020204" pitchFamily="34" charset="0"/>
              <a:buChar char="•"/>
              <a:defRPr sz="3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9617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7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9362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2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19107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0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38852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0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58597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0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78342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0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98087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0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17832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0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0" indent="-628650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Blip>
                <a:blip r:embed="rId2"/>
              </a:buBlip>
            </a:pPr>
            <a:r>
              <a:rPr lang="fr-FR" sz="2800" dirty="0">
                <a:solidFill>
                  <a:srgbClr val="000083"/>
                </a:solidFill>
                <a:latin typeface="Arial" charset="0"/>
                <a:ea typeface="+mj-ea"/>
                <a:cs typeface="Arial" charset="0"/>
              </a:rPr>
              <a:t>Association loi 1901 créée en 1967 par des élus locaux</a:t>
            </a:r>
          </a:p>
          <a:p>
            <a:pPr marL="628650" indent="-628650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Blip>
                <a:blip r:embed="rId2"/>
              </a:buBlip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 paritaire et pluraliste</a:t>
            </a:r>
          </a:p>
          <a:p>
            <a:pPr marL="628650" indent="-628650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Blip>
                <a:blip r:embed="rId2"/>
              </a:buBlip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Promouvant un esprit humaniste</a:t>
            </a:r>
          </a:p>
          <a:p>
            <a:pPr marL="628650" indent="-628650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Blip>
                <a:blip r:embed="rId2"/>
              </a:buBlip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Mutualisant l’action sociale des collectivités locales,</a:t>
            </a:r>
            <a:b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leurs établissements publics</a:t>
            </a:r>
            <a:r>
              <a:rPr lang="fr-FR" sz="2800" noProof="1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de toutes structures</a:t>
            </a:r>
            <a:br>
              <a:rPr lang="fr-FR" sz="2800" noProof="1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noProof="1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associées </a:t>
            </a: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leur personnel</a:t>
            </a:r>
          </a:p>
          <a:p>
            <a:endParaRPr lang="fr-F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latin typeface="Arial" charset="0"/>
              <a:ea typeface="+mj-ea"/>
              <a:cs typeface="Arial" charset="0"/>
            </a:endParaRPr>
          </a:p>
          <a:p>
            <a:endParaRPr lang="fr-FR" sz="2400" dirty="0">
              <a:latin typeface="Arial" charset="0"/>
              <a:ea typeface="+mj-ea"/>
              <a:cs typeface="Arial" charset="0"/>
            </a:endParaRPr>
          </a:p>
          <a:p>
            <a:endParaRPr lang="fr-FR" sz="2400" dirty="0">
              <a:latin typeface="Arial" charset="0"/>
              <a:ea typeface="+mj-ea"/>
              <a:cs typeface="Arial" charset="0"/>
            </a:endParaRPr>
          </a:p>
          <a:p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96A36FD-3153-0C89-562E-99376B5DFC7A}"/>
              </a:ext>
            </a:extLst>
          </p:cNvPr>
          <p:cNvSpPr txBox="1"/>
          <p:nvPr/>
        </p:nvSpPr>
        <p:spPr>
          <a:xfrm>
            <a:off x="3144149" y="495383"/>
            <a:ext cx="87113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2800" b="1" u="sng" dirty="0">
                <a:solidFill>
                  <a:srgbClr val="000083"/>
                </a:solidFill>
                <a:uFill>
                  <a:solidFill>
                    <a:srgbClr val="FF9BB4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2800" b="1" u="sng" baseline="30000" dirty="0">
                <a:solidFill>
                  <a:srgbClr val="000083"/>
                </a:solidFill>
                <a:uFill>
                  <a:solidFill>
                    <a:srgbClr val="FF9BB4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2800" b="1" u="sng" dirty="0">
                <a:solidFill>
                  <a:srgbClr val="000083"/>
                </a:solidFill>
                <a:uFill>
                  <a:solidFill>
                    <a:srgbClr val="FF9BB4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acteur </a:t>
            </a:r>
            <a:r>
              <a:rPr lang="fr-FR" sz="28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</a:p>
          <a:p>
            <a:pPr>
              <a:spcAft>
                <a:spcPts val="1200"/>
              </a:spcAft>
            </a:pPr>
            <a:r>
              <a:rPr lang="fr-FR" sz="28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le personnel des structures territoriales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651BD6-CE7A-8049-9685-9200FD936DEF}"/>
              </a:ext>
            </a:extLst>
          </p:cNvPr>
          <p:cNvSpPr/>
          <p:nvPr/>
        </p:nvSpPr>
        <p:spPr>
          <a:xfrm>
            <a:off x="5480287" y="505111"/>
            <a:ext cx="2963319" cy="524128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9BB4">
                <a:alpha val="9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28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l’action sociale</a:t>
            </a:r>
          </a:p>
        </p:txBody>
      </p:sp>
    </p:spTree>
    <p:extLst>
      <p:ext uri="{BB962C8B-B14F-4D97-AF65-F5344CB8AC3E}">
        <p14:creationId xmlns:p14="http://schemas.microsoft.com/office/powerpoint/2010/main" val="3152067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F05A01-8458-21CF-E42D-FE6ADCC6735C}"/>
              </a:ext>
            </a:extLst>
          </p:cNvPr>
          <p:cNvSpPr txBox="1"/>
          <p:nvPr/>
        </p:nvSpPr>
        <p:spPr>
          <a:xfrm>
            <a:off x="256145" y="2087640"/>
            <a:ext cx="2365940" cy="2670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9BB4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1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64C3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Identité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64C3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64C3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CNAS</a:t>
            </a:r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BE1BD5F5-8F6C-39B4-C00B-83A435AC174F}"/>
              </a:ext>
            </a:extLst>
          </p:cNvPr>
          <p:cNvSpPr txBox="1">
            <a:spLocks/>
          </p:cNvSpPr>
          <p:nvPr/>
        </p:nvSpPr>
        <p:spPr>
          <a:xfrm>
            <a:off x="2496365" y="2078304"/>
            <a:ext cx="8797772" cy="3927475"/>
          </a:xfrm>
          <a:prstGeom prst="rect">
            <a:avLst/>
          </a:prstGeom>
        </p:spPr>
        <p:txBody>
          <a:bodyPr/>
          <a:lstStyle>
            <a:lvl1pPr marL="259872" indent="-259872" algn="l" defTabSz="1039490" rtl="0" eaLnBrk="1" latinLnBrk="0" hangingPunct="1">
              <a:lnSpc>
                <a:spcPct val="90000"/>
              </a:lnSpc>
              <a:spcBef>
                <a:spcPts val="1137"/>
              </a:spcBef>
              <a:buFont typeface="Arial" panose="020B0604020202020204" pitchFamily="34" charset="0"/>
              <a:buChar char="•"/>
              <a:defRPr sz="3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9617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7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9362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2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19107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0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38852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0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58597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0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78342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0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98087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0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17832" indent="-259872" algn="l" defTabSz="1039490" rtl="0" eaLnBrk="1" latinLnBrk="0" hangingPunct="1">
              <a:lnSpc>
                <a:spcPct val="90000"/>
              </a:lnSpc>
              <a:spcBef>
                <a:spcPts val="568"/>
              </a:spcBef>
              <a:buFont typeface="Arial" panose="020B0604020202020204" pitchFamily="34" charset="0"/>
              <a:buChar char="•"/>
              <a:defRPr sz="20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0" indent="-628650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SzPct val="100000"/>
              <a:buBlip>
                <a:blip r:embed="rId2"/>
              </a:buBlip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mettre en œuvre le droit à l’action sociale</a:t>
            </a:r>
            <a:b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(loi du 19 février 2007)</a:t>
            </a:r>
          </a:p>
          <a:p>
            <a:pPr marL="628650" indent="-628650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Blip>
                <a:blip r:embed="rId2"/>
              </a:buBlip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renforcer l'attractivité de leur structure</a:t>
            </a:r>
          </a:p>
          <a:p>
            <a:pPr marL="628650" indent="-628650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Blip>
                <a:blip r:embed="rId2"/>
              </a:buBlip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d’améliorer les conditions matérielles et morales d’existence des personnels et de leurs familles</a:t>
            </a:r>
          </a:p>
          <a:p>
            <a:pPr marL="628650" indent="-628650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Blip>
                <a:blip r:embed="rId2"/>
              </a:buBlip>
            </a:pPr>
            <a:r>
              <a:rPr lang="fr-FR" sz="28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sécurité juridique et institutionnelle </a:t>
            </a:r>
            <a:r>
              <a:rPr lang="fr-FR" sz="24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(RGPD…)</a:t>
            </a:r>
            <a:endParaRPr lang="fr-FR" sz="28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3DAF9A4-DF8C-BC25-08EA-29E787D64CF2}"/>
              </a:ext>
            </a:extLst>
          </p:cNvPr>
          <p:cNvSpPr txBox="1"/>
          <p:nvPr/>
        </p:nvSpPr>
        <p:spPr>
          <a:xfrm>
            <a:off x="3105238" y="503148"/>
            <a:ext cx="87113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2800" b="1" u="sng" dirty="0">
                <a:solidFill>
                  <a:srgbClr val="000083"/>
                </a:solidFill>
                <a:uFill>
                  <a:solidFill>
                    <a:srgbClr val="FF9BB4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Levier de la</a:t>
            </a:r>
            <a:endParaRPr lang="fr-FR" sz="2800" b="1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fr-FR" sz="28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élus et responsables soucieux :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4E040F0-94F4-CFF7-A8A4-28CAC6FF011C}"/>
              </a:ext>
            </a:extLst>
          </p:cNvPr>
          <p:cNvSpPr/>
          <p:nvPr/>
        </p:nvSpPr>
        <p:spPr>
          <a:xfrm>
            <a:off x="5285731" y="505111"/>
            <a:ext cx="2515847" cy="524128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9BB4">
                <a:alpha val="9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28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politique RH</a:t>
            </a:r>
          </a:p>
        </p:txBody>
      </p:sp>
    </p:spTree>
    <p:extLst>
      <p:ext uri="{BB962C8B-B14F-4D97-AF65-F5344CB8AC3E}">
        <p14:creationId xmlns:p14="http://schemas.microsoft.com/office/powerpoint/2010/main" val="3627407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0">
            <a:extLst>
              <a:ext uri="{FF2B5EF4-FFF2-40B4-BE49-F238E27FC236}">
                <a16:creationId xmlns:a16="http://schemas.microsoft.com/office/drawing/2014/main" id="{39EB4D24-9E49-7BF2-0C17-27292E5EA948}"/>
              </a:ext>
            </a:extLst>
          </p:cNvPr>
          <p:cNvSpPr txBox="1">
            <a:spLocks/>
          </p:cNvSpPr>
          <p:nvPr/>
        </p:nvSpPr>
        <p:spPr>
          <a:xfrm>
            <a:off x="465221" y="1783080"/>
            <a:ext cx="1645920" cy="311858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900" b="1" i="0" kern="1200">
                <a:ln w="38100">
                  <a:solidFill>
                    <a:schemeClr val="accent3"/>
                  </a:solidFill>
                </a:ln>
                <a:noFill/>
                <a:latin typeface="Poppins Black" pitchFamily="2" charset="77"/>
                <a:ea typeface="+mn-ea"/>
                <a:cs typeface="Poppins Black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7170" b="1" i="0" u="none" strike="noStrike" kern="1200" cap="none" spc="0" normalizeH="0" baseline="0" noProof="0" dirty="0">
                <a:ln w="38100">
                  <a:solidFill>
                    <a:srgbClr val="FF7D69"/>
                  </a:solidFill>
                </a:ln>
                <a:noFill/>
                <a:effectLst/>
                <a:uLnTx/>
                <a:uFillTx/>
                <a:latin typeface="Arial Black" panose="020B0A04020102020204" pitchFamily="34" charset="0"/>
                <a:ea typeface="+mn-ea"/>
                <a:cs typeface="Poppins Black" pitchFamily="2" charset="77"/>
              </a:rPr>
              <a:t>2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CBA32F5D-E621-68D8-13F6-C92CBC8ADF4E}"/>
              </a:ext>
            </a:extLst>
          </p:cNvPr>
          <p:cNvSpPr txBox="1">
            <a:spLocks/>
          </p:cNvSpPr>
          <p:nvPr/>
        </p:nvSpPr>
        <p:spPr>
          <a:xfrm>
            <a:off x="5229726" y="2496903"/>
            <a:ext cx="4504623" cy="8265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570" b="0" i="0" u="sng" strike="noStrike" kern="1200" cap="none" spc="0" normalizeH="0" baseline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>
                  <a:solidFill>
                    <a:srgbClr val="FF7D69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L’offre</a:t>
            </a:r>
            <a:r>
              <a:rPr kumimoji="0" lang="fr-FR" sz="5570" b="0" i="0" u="none" strike="noStrike" kern="1200" cap="none" spc="0" normalizeH="0" baseline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2124078-5E0D-5D40-CB49-690E4B5526D9}"/>
              </a:ext>
            </a:extLst>
          </p:cNvPr>
          <p:cNvSpPr/>
          <p:nvPr/>
        </p:nvSpPr>
        <p:spPr>
          <a:xfrm>
            <a:off x="5384511" y="3525079"/>
            <a:ext cx="3597443" cy="943449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C8D72D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163705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570" b="1" i="0" u="none" strike="noStrike" kern="1200" cap="none" spc="0" normalizeH="0" baseline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 CNAS</a:t>
            </a:r>
          </a:p>
        </p:txBody>
      </p:sp>
    </p:spTree>
    <p:extLst>
      <p:ext uri="{BB962C8B-B14F-4D97-AF65-F5344CB8AC3E}">
        <p14:creationId xmlns:p14="http://schemas.microsoft.com/office/powerpoint/2010/main" val="1168223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F05A01-8458-21CF-E42D-FE6ADCC6735C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7D69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C8D7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C8D7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C8D7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5928D9-937C-E9EB-E524-00B504832BCB}"/>
              </a:ext>
            </a:extLst>
          </p:cNvPr>
          <p:cNvSpPr/>
          <p:nvPr/>
        </p:nvSpPr>
        <p:spPr>
          <a:xfrm>
            <a:off x="2767096" y="1737371"/>
            <a:ext cx="9310066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0" marR="0" lvl="0" indent="-7175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/>
              <a:defRPr/>
            </a:pPr>
            <a:r>
              <a:rPr kumimoji="0" lang="fr-FR" sz="2400" b="0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Délai de forclusion : </a:t>
            </a:r>
            <a:r>
              <a:rPr kumimoji="0" lang="fr-FR" sz="2400" b="1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6 mois</a:t>
            </a:r>
          </a:p>
          <a:p>
            <a:pPr marL="717550" marR="0" lvl="0" indent="-7175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/>
              <a:defRPr/>
            </a:pPr>
            <a:r>
              <a:rPr kumimoji="0" lang="fr-FR" sz="2400" b="0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Si les 2 agents du couple sont bénéficiaires,</a:t>
            </a:r>
            <a:br>
              <a:rPr kumimoji="0" lang="fr-FR" sz="2400" b="0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fr-FR" sz="2400" b="0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les prestations sont </a:t>
            </a:r>
            <a:r>
              <a:rPr kumimoji="0" lang="fr-FR" sz="2400" b="1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doublées</a:t>
            </a:r>
          </a:p>
          <a:p>
            <a:pPr marL="717550" indent="-717550">
              <a:spcAft>
                <a:spcPts val="30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defRPr/>
            </a:pPr>
            <a:r>
              <a:rPr lang="fr-FR" sz="2400" kern="0" dirty="0">
                <a:solidFill>
                  <a:srgbClr val="000083"/>
                </a:solidFill>
                <a:latin typeface="Arial" charset="0"/>
              </a:rPr>
              <a:t>Toutes les aides sont </a:t>
            </a:r>
            <a:r>
              <a:rPr lang="fr-FR" sz="2400" b="1" kern="0" dirty="0">
                <a:solidFill>
                  <a:srgbClr val="000083"/>
                </a:solidFill>
                <a:latin typeface="Arial" charset="0"/>
              </a:rPr>
              <a:t>cumulables</a:t>
            </a:r>
          </a:p>
          <a:p>
            <a:pPr marL="717550" marR="0" lvl="0" indent="-7175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/>
              <a:defRPr/>
            </a:pPr>
            <a:r>
              <a:rPr lang="fr-FR" sz="2400" b="1" kern="0" dirty="0">
                <a:solidFill>
                  <a:srgbClr val="000083"/>
                </a:solidFill>
                <a:latin typeface="Arial" charset="0"/>
              </a:rPr>
              <a:t>3 tranches d’imposition </a:t>
            </a:r>
            <a:r>
              <a:rPr lang="fr-FR" sz="2400" kern="0" dirty="0">
                <a:solidFill>
                  <a:srgbClr val="000083"/>
                </a:solidFill>
                <a:latin typeface="Arial" charset="0"/>
              </a:rPr>
              <a:t>(ligne 14 de l’avis d’impôt)</a:t>
            </a:r>
            <a:br>
              <a:rPr lang="fr-FR" sz="2400" kern="0" dirty="0">
                <a:solidFill>
                  <a:srgbClr val="000083"/>
                </a:solidFill>
                <a:latin typeface="Arial" charset="0"/>
              </a:rPr>
            </a:br>
            <a:r>
              <a:rPr kumimoji="0" lang="fr-FR" sz="2400" b="0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/>
            </a:r>
            <a:br>
              <a:rPr kumimoji="0" lang="fr-FR" sz="2400" b="0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fr-FR" sz="2400" b="0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/>
            </a:r>
            <a:br>
              <a:rPr kumimoji="0" lang="fr-FR" sz="2400" b="0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fr-FR" sz="2400" b="0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/>
            </a:r>
            <a:br>
              <a:rPr kumimoji="0" lang="fr-FR" sz="2400" b="0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fr-FR" sz="2400" b="0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/>
            </a:r>
            <a:br>
              <a:rPr kumimoji="0" lang="fr-FR" sz="2400" b="0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fr-FR" sz="2400" b="0" i="0" u="none" strike="noStrike" kern="0" cap="none" normalizeH="0" noProof="0" dirty="0">
                <a:ln>
                  <a:noFill/>
                </a:ln>
                <a:solidFill>
                  <a:srgbClr val="00008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≤  1 000 €  /  de 1 001 à 1 800 €  /  &gt; 1 800 €</a:t>
            </a:r>
            <a:endParaRPr kumimoji="0" lang="fr-FR" sz="2400" i="0" u="none" strike="noStrike" kern="0" cap="none" normalizeH="0" noProof="0" dirty="0">
              <a:ln>
                <a:noFill/>
              </a:ln>
              <a:solidFill>
                <a:srgbClr val="00008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531007-2AEB-CA77-6582-7509139709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" t="61077" r="2769" b="10424"/>
          <a:stretch/>
        </p:blipFill>
        <p:spPr>
          <a:xfrm>
            <a:off x="4203182" y="4921528"/>
            <a:ext cx="5915376" cy="912917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F1072C-6E5D-7942-8BCB-591DB61D8FCF}"/>
              </a:ext>
            </a:extLst>
          </p:cNvPr>
          <p:cNvSpPr/>
          <p:nvPr/>
        </p:nvSpPr>
        <p:spPr>
          <a:xfrm>
            <a:off x="4690462" y="439600"/>
            <a:ext cx="2811076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C8D72D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fr-FR" sz="3600" b="1" dirty="0">
                <a:solidFill>
                  <a:srgbClr val="00008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Préambule</a:t>
            </a:r>
            <a:endParaRPr lang="fr-FR" sz="3600" b="1" dirty="0">
              <a:solidFill>
                <a:srgbClr val="00008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uFill>
                <a:solidFill>
                  <a:srgbClr val="FF7D69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920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F05A01-8458-21CF-E42D-FE6ADCC6735C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7D69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C8D7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C8D7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C8D7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CF0AEF-260F-623B-4158-1AAF5978FCB2}"/>
              </a:ext>
            </a:extLst>
          </p:cNvPr>
          <p:cNvSpPr/>
          <p:nvPr/>
        </p:nvSpPr>
        <p:spPr>
          <a:xfrm>
            <a:off x="4114443" y="416450"/>
            <a:ext cx="4010981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C8D72D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 quotidien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7EBEEE8-CEE9-632E-AEB4-A9C583E5E0A9}"/>
              </a:ext>
            </a:extLst>
          </p:cNvPr>
          <p:cNvSpPr txBox="1"/>
          <p:nvPr/>
        </p:nvSpPr>
        <p:spPr>
          <a:xfrm>
            <a:off x="2896851" y="3019849"/>
            <a:ext cx="9135988" cy="3266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lnSpc>
                <a:spcPct val="150000"/>
              </a:lnSpc>
              <a:spcBef>
                <a:spcPts val="1200"/>
              </a:spcBef>
              <a:spcAft>
                <a:spcPts val="24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Rentrée scolaire du bénéficiaire </a:t>
            </a:r>
            <a:r>
              <a:rPr lang="fr-FR" sz="12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   </a:t>
            </a:r>
            <a: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38 €	  47 €</a:t>
            </a:r>
            <a:b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jusqu’à 18 ans</a:t>
            </a:r>
          </a:p>
          <a:p>
            <a:pPr marL="544513" indent="-544513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</a:tabLst>
              <a:defRPr/>
            </a:pPr>
            <a: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Rentrée scolaire du bénéficiaire 19-26 ans </a:t>
            </a:r>
            <a:b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2000" spc="-3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  <a: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</a:t>
            </a:r>
            <a:r>
              <a:rPr lang="fr-FR" sz="12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</a:t>
            </a:r>
            <a: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130 € 	160 €</a:t>
            </a:r>
            <a:b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fr-FR" sz="2000" spc="-3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</a:t>
            </a:r>
            <a:r>
              <a:rPr lang="fr-FR" sz="12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</a:t>
            </a:r>
            <a: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90 €	112 €</a:t>
            </a:r>
            <a:b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fr-FR" sz="2000" spc="-30" baseline="30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tranche d’imposition </a:t>
            </a:r>
            <a:r>
              <a:rPr lang="fr-FR" sz="12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</a:t>
            </a:r>
            <a:r>
              <a:rPr lang="fr-FR" sz="2000" spc="-3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64 € 	  80 €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76FB11-54EE-B4FB-2289-2E286AA9E6C5}"/>
              </a:ext>
            </a:extLst>
          </p:cNvPr>
          <p:cNvSpPr txBox="1"/>
          <p:nvPr/>
        </p:nvSpPr>
        <p:spPr>
          <a:xfrm>
            <a:off x="8821812" y="2487133"/>
            <a:ext cx="1127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Virement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C088AFE-517B-C5D6-4721-A25D0014D982}"/>
              </a:ext>
            </a:extLst>
          </p:cNvPr>
          <p:cNvSpPr txBox="1"/>
          <p:nvPr/>
        </p:nvSpPr>
        <p:spPr>
          <a:xfrm>
            <a:off x="9939079" y="2487133"/>
            <a:ext cx="1378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UpCadhoc</a:t>
            </a:r>
            <a:endParaRPr lang="fr-FR" sz="160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FA75044-6907-CB57-FB59-14719A4575AC}"/>
              </a:ext>
            </a:extLst>
          </p:cNvPr>
          <p:cNvGrpSpPr/>
          <p:nvPr/>
        </p:nvGrpSpPr>
        <p:grpSpPr>
          <a:xfrm>
            <a:off x="2690812" y="1349768"/>
            <a:ext cx="3186113" cy="1365430"/>
            <a:chOff x="7350554" y="2450664"/>
            <a:chExt cx="2141860" cy="917908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C048E2A-A96A-658B-7646-35FBA5FD51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4264" y="2450664"/>
              <a:ext cx="1970664" cy="917908"/>
            </a:xfrm>
            <a:prstGeom prst="rect">
              <a:avLst/>
            </a:prstGeom>
          </p:spPr>
        </p:pic>
        <p:sp>
          <p:nvSpPr>
            <p:cNvPr id="13" name="Rectangle à coins arrondis 30">
              <a:extLst>
                <a:ext uri="{FF2B5EF4-FFF2-40B4-BE49-F238E27FC236}">
                  <a16:creationId xmlns:a16="http://schemas.microsoft.com/office/drawing/2014/main" id="{1FF016DE-0BC1-2DDB-CAB0-B73BCAC729B7}"/>
                </a:ext>
              </a:extLst>
            </p:cNvPr>
            <p:cNvSpPr/>
            <p:nvPr/>
          </p:nvSpPr>
          <p:spPr>
            <a:xfrm rot="20945204">
              <a:off x="7350554" y="2726897"/>
              <a:ext cx="2141860" cy="40924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rgbClr val="00008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Nouvelle prestation 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5483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EF05A01-8458-21CF-E42D-FE6ADCC6735C}"/>
              </a:ext>
            </a:extLst>
          </p:cNvPr>
          <p:cNvSpPr txBox="1"/>
          <p:nvPr/>
        </p:nvSpPr>
        <p:spPr>
          <a:xfrm>
            <a:off x="256145" y="2008984"/>
            <a:ext cx="2365940" cy="2179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179" b="1" i="0" u="none" strike="noStrike" kern="0" cap="none" spc="0" normalizeH="0" baseline="0" noProof="0" dirty="0">
                <a:ln>
                  <a:solidFill>
                    <a:srgbClr val="FF7D69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Poppins" panose="00000500000000000000" pitchFamily="2" charset="0"/>
              </a:rPr>
              <a:t>2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191" b="1" i="0" u="none" strike="noStrike" kern="0" cap="none" spc="0" normalizeH="0" baseline="0" noProof="0" dirty="0">
                <a:ln>
                  <a:noFill/>
                </a:ln>
                <a:solidFill>
                  <a:srgbClr val="C8D7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L’offre</a:t>
            </a:r>
          </a:p>
          <a:p>
            <a:pPr marL="0" marR="0" lvl="0" indent="0" algn="l" defTabSz="1039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191" b="1" kern="0" dirty="0">
                <a:solidFill>
                  <a:srgbClr val="C8D7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CNAS</a:t>
            </a:r>
            <a:endParaRPr kumimoji="0" lang="fr-FR" sz="3191" b="1" i="0" u="none" strike="noStrike" kern="0" cap="none" spc="0" normalizeH="0" baseline="0" noProof="0" dirty="0">
              <a:ln>
                <a:noFill/>
              </a:ln>
              <a:solidFill>
                <a:srgbClr val="C8D7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CF0AEF-260F-623B-4158-1AAF5978FCB2}"/>
              </a:ext>
            </a:extLst>
          </p:cNvPr>
          <p:cNvSpPr/>
          <p:nvPr/>
        </p:nvSpPr>
        <p:spPr>
          <a:xfrm>
            <a:off x="4114443" y="416450"/>
            <a:ext cx="4010981" cy="64207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C8D72D">
                <a:alpha val="9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2779" tIns="0" rIns="122779" bIns="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 quotidien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6F4963-B37B-A2D2-65CA-E2EA90EED375}"/>
              </a:ext>
            </a:extLst>
          </p:cNvPr>
          <p:cNvSpPr txBox="1"/>
          <p:nvPr/>
        </p:nvSpPr>
        <p:spPr>
          <a:xfrm>
            <a:off x="2838342" y="1772074"/>
            <a:ext cx="759426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4513" indent="-544513">
              <a:spcAft>
                <a:spcPts val="18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</a:tabLst>
              <a:defRPr/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Mariage ou Pacs du bénéficiaire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	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230 €</a:t>
            </a:r>
          </a:p>
          <a:p>
            <a:pPr marL="544513" indent="-544513">
              <a:spcAft>
                <a:spcPts val="18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</a:tabLst>
            </a:pPr>
            <a:r>
              <a:rPr lang="fr-FR" sz="2000" spc="-5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Permis de conduire bénéficiaire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spc="-5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150 €</a:t>
            </a:r>
          </a:p>
          <a:p>
            <a:pPr marL="544513" indent="-544513">
              <a:spcAft>
                <a:spcPts val="18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</a:tabLst>
            </a:pPr>
            <a:r>
              <a:rPr lang="fr-FR" sz="2000" spc="-5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Déménagement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	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200 €</a:t>
            </a:r>
            <a:endParaRPr lang="fr-FR" sz="2000" spc="-50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4513" indent="-544513">
              <a:spcAft>
                <a:spcPts val="18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</a:tabLst>
            </a:pPr>
            <a:r>
              <a:rPr lang="fr-FR" sz="2000" spc="-5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Médaille du courage et de la sécurité intérieure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…....	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100 €</a:t>
            </a:r>
          </a:p>
          <a:p>
            <a:pPr marL="544513" indent="-544513">
              <a:spcAft>
                <a:spcPts val="18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</a:tabLst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Médaille d’argent (20 ans)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	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170 €</a:t>
            </a:r>
          </a:p>
          <a:p>
            <a:pPr marL="544513" indent="-544513">
              <a:spcAft>
                <a:spcPts val="18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</a:tabLst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Médaille de vermeil (30 ans)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	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185 €</a:t>
            </a:r>
          </a:p>
          <a:p>
            <a:pPr marL="544513" indent="-544513">
              <a:spcAft>
                <a:spcPts val="18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096000" algn="l"/>
              </a:tabLst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Médaille d’or (35 ans)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 	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245 €</a:t>
            </a:r>
          </a:p>
          <a:p>
            <a:pPr marL="544513" indent="-544513">
              <a:spcAft>
                <a:spcPts val="1800"/>
              </a:spcAft>
              <a:buClr>
                <a:srgbClr val="FF7D69"/>
              </a:buClr>
              <a:buSzPct val="120000"/>
              <a:buFont typeface="Wingdings" panose="05000000000000000000" pitchFamily="2" charset="2"/>
              <a:buChar char="à"/>
              <a:tabLst>
                <a:tab pos="6100763" algn="l"/>
              </a:tabLst>
            </a:pP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 familiale  </a:t>
            </a:r>
            <a:r>
              <a:rPr lang="fr-FR" sz="12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 	</a:t>
            </a:r>
            <a:r>
              <a:rPr lang="fr-FR" sz="2000" dirty="0">
                <a:solidFill>
                  <a:srgbClr val="000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200 € / an</a:t>
            </a:r>
          </a:p>
          <a:p>
            <a:pPr marL="285750" indent="-285750">
              <a:buSzPct val="100000"/>
              <a:buBlip>
                <a:blip r:embed="rId2"/>
              </a:buBlip>
              <a:tabLst>
                <a:tab pos="6100763" algn="l"/>
              </a:tabLst>
            </a:pPr>
            <a:endParaRPr lang="fr-FR" dirty="0">
              <a:solidFill>
                <a:srgbClr val="0000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324492"/>
      </p:ext>
    </p:extLst>
  </p:cSld>
  <p:clrMapOvr>
    <a:masterClrMapping/>
  </p:clrMapOvr>
</p:sld>
</file>

<file path=ppt/theme/theme1.xml><?xml version="1.0" encoding="utf-8"?>
<a:theme xmlns:a="http://schemas.openxmlformats.org/drawingml/2006/main" name="Titre pré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re partie - Personnage">
  <a:themeElements>
    <a:clrScheme name="CNAS 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E066"/>
      </a:accent1>
      <a:accent2>
        <a:srgbClr val="FFA600"/>
      </a:accent2>
      <a:accent3>
        <a:srgbClr val="FF7D69"/>
      </a:accent3>
      <a:accent4>
        <a:srgbClr val="FF9CB5"/>
      </a:accent4>
      <a:accent5>
        <a:srgbClr val="63C38F"/>
      </a:accent5>
      <a:accent6>
        <a:srgbClr val="C7D92B"/>
      </a:accent6>
      <a:hlink>
        <a:srgbClr val="8F80C3"/>
      </a:hlink>
      <a:folHlink>
        <a:srgbClr val="61C2E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re partie - Cercle">
  <a:themeElements>
    <a:clrScheme name="CNAS 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E066"/>
      </a:accent1>
      <a:accent2>
        <a:srgbClr val="FFA600"/>
      </a:accent2>
      <a:accent3>
        <a:srgbClr val="FF7D69"/>
      </a:accent3>
      <a:accent4>
        <a:srgbClr val="FF9CB5"/>
      </a:accent4>
      <a:accent5>
        <a:srgbClr val="63C38F"/>
      </a:accent5>
      <a:accent6>
        <a:srgbClr val="C7D92B"/>
      </a:accent6>
      <a:hlink>
        <a:srgbClr val="8F80C3"/>
      </a:hlink>
      <a:folHlink>
        <a:srgbClr val="61C2E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itre partie - Cercle">
  <a:themeElements>
    <a:clrScheme name="CNAS 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E066"/>
      </a:accent1>
      <a:accent2>
        <a:srgbClr val="FFA600"/>
      </a:accent2>
      <a:accent3>
        <a:srgbClr val="FF7D69"/>
      </a:accent3>
      <a:accent4>
        <a:srgbClr val="FF9CB5"/>
      </a:accent4>
      <a:accent5>
        <a:srgbClr val="63C38F"/>
      </a:accent5>
      <a:accent6>
        <a:srgbClr val="C7D92B"/>
      </a:accent6>
      <a:hlink>
        <a:srgbClr val="8F80C3"/>
      </a:hlink>
      <a:folHlink>
        <a:srgbClr val="61C2E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D17204D997554E87213CFFB8919D28" ma:contentTypeVersion="18" ma:contentTypeDescription="Crée un document." ma:contentTypeScope="" ma:versionID="bdfb17475b00308a0454cba4bda31b26">
  <xsd:schema xmlns:xsd="http://www.w3.org/2001/XMLSchema" xmlns:xs="http://www.w3.org/2001/XMLSchema" xmlns:p="http://schemas.microsoft.com/office/2006/metadata/properties" xmlns:ns2="e1da53ce-b554-44be-8e1a-39c65fdb13c1" xmlns:ns3="c7482798-2808-4378-8868-476c6a244780" targetNamespace="http://schemas.microsoft.com/office/2006/metadata/properties" ma:root="true" ma:fieldsID="4a16d94814a7c7a699a0f50224aac9f2" ns2:_="" ns3:_="">
    <xsd:import namespace="e1da53ce-b554-44be-8e1a-39c65fdb13c1"/>
    <xsd:import namespace="c7482798-2808-4378-8868-476c6a2447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da53ce-b554-44be-8e1a-39c65fdb13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62fd3628-c489-4a0f-9690-930a85c265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482798-2808-4378-8868-476c6a24478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c3b61fe-3efc-4bc2-863e-fba6a90c7e36}" ma:internalName="TaxCatchAll" ma:showField="CatchAllData" ma:web="c7482798-2808-4378-8868-476c6a2447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1da53ce-b554-44be-8e1a-39c65fdb13c1">
      <Terms xmlns="http://schemas.microsoft.com/office/infopath/2007/PartnerControls"/>
    </lcf76f155ced4ddcb4097134ff3c332f>
    <TaxCatchAll xmlns="c7482798-2808-4378-8868-476c6a24478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D20D5F-3D21-4AB2-8A2F-F5F2E48E09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da53ce-b554-44be-8e1a-39c65fdb13c1"/>
    <ds:schemaRef ds:uri="c7482798-2808-4378-8868-476c6a2447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816F4A-E604-483C-9009-FED2C4D73A95}">
  <ds:schemaRefs>
    <ds:schemaRef ds:uri="http://schemas.microsoft.com/office/2006/metadata/properties"/>
    <ds:schemaRef ds:uri="e1da53ce-b554-44be-8e1a-39c65fdb13c1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c7482798-2808-4378-8868-476c6a244780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856D312-FD6B-49BD-A4B4-93A8980B806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ff603d8-1c69-4afa-ab77-8def9db993b9}" enabled="0" method="" siteId="{5ff603d8-1c69-4afa-ab77-8def9db993b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15068</TotalTime>
  <Words>1852</Words>
  <Application>Microsoft Office PowerPoint</Application>
  <PresentationFormat>Grand écran</PresentationFormat>
  <Paragraphs>358</Paragraphs>
  <Slides>38</Slides>
  <Notes>11</Notes>
  <HiddenSlides>4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38</vt:i4>
      </vt:variant>
    </vt:vector>
  </HeadingPairs>
  <TitlesOfParts>
    <vt:vector size="51" baseType="lpstr">
      <vt:lpstr>Arial</vt:lpstr>
      <vt:lpstr>Arial Black</vt:lpstr>
      <vt:lpstr>Calibri</vt:lpstr>
      <vt:lpstr>Poppins</vt:lpstr>
      <vt:lpstr>Poppins Black</vt:lpstr>
      <vt:lpstr>Poppins ExtraBold</vt:lpstr>
      <vt:lpstr>Wingdings</vt:lpstr>
      <vt:lpstr>Titre présentation</vt:lpstr>
      <vt:lpstr>Titre partie - Personnage</vt:lpstr>
      <vt:lpstr>Titre partie - Cercle</vt:lpstr>
      <vt:lpstr>1_Titre partie - Cercle</vt:lpstr>
      <vt:lpstr>Conception personnalisée</vt:lpstr>
      <vt:lpstr>1_Conception personnalisée</vt:lpstr>
      <vt:lpstr>Présentation du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Catherine ISEL</dc:creator>
  <cp:lastModifiedBy>RH Aiguillon</cp:lastModifiedBy>
  <cp:revision>637</cp:revision>
  <cp:lastPrinted>2023-01-04T14:10:48Z</cp:lastPrinted>
  <dcterms:created xsi:type="dcterms:W3CDTF">2016-02-23T10:44:01Z</dcterms:created>
  <dcterms:modified xsi:type="dcterms:W3CDTF">2024-03-20T10:02:06Z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0x010100CED17204D997554E87213CFFB8919D28</vt:lpwstr>
  </property>
  <property fmtid="{D5CDD505-2E9C-101B-9397-08002B2CF9AE}" pid="3" name="MediaServiceImageTags">
    <vt:lpwstr/>
  </property>
</Properties>
</file>